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4" r:id="rId7"/>
    <p:sldId id="265" r:id="rId8"/>
    <p:sldId id="266" r:id="rId9"/>
    <p:sldId id="267" r:id="rId10"/>
    <p:sldId id="268" r:id="rId11"/>
    <p:sldId id="269" r:id="rId12"/>
    <p:sldId id="262" r:id="rId13"/>
    <p:sldId id="263" r:id="rId14"/>
    <p:sldId id="275" r:id="rId15"/>
    <p:sldId id="270"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7E124-7787-632B-FAC4-024ADF608D82}" v="1" dt="2025-01-28T10:49:51.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S Central IT" userId="S::centralit@sies.edu.in::4ebc3215-9c28-4da3-8e6d-034e10f096a9" providerId="AD" clId="Web-{E127E124-7787-632B-FAC4-024ADF608D82}"/>
    <pc:docChg chg="modSld">
      <pc:chgData name="SIES Central IT" userId="S::centralit@sies.edu.in::4ebc3215-9c28-4da3-8e6d-034e10f096a9" providerId="AD" clId="Web-{E127E124-7787-632B-FAC4-024ADF608D82}" dt="2025-01-28T10:49:51.386" v="0" actId="1076"/>
      <pc:docMkLst>
        <pc:docMk/>
      </pc:docMkLst>
      <pc:sldChg chg="modSp">
        <pc:chgData name="SIES Central IT" userId="S::centralit@sies.edu.in::4ebc3215-9c28-4da3-8e6d-034e10f096a9" providerId="AD" clId="Web-{E127E124-7787-632B-FAC4-024ADF608D82}" dt="2025-01-28T10:49:51.386" v="0" actId="1076"/>
        <pc:sldMkLst>
          <pc:docMk/>
          <pc:sldMk cId="4124674426" sldId="261"/>
        </pc:sldMkLst>
        <pc:picChg chg="mod">
          <ac:chgData name="SIES Central IT" userId="S::centralit@sies.edu.in::4ebc3215-9c28-4da3-8e6d-034e10f096a9" providerId="AD" clId="Web-{E127E124-7787-632B-FAC4-024ADF608D82}" dt="2025-01-28T10:49:51.386" v="0" actId="1076"/>
          <ac:picMkLst>
            <pc:docMk/>
            <pc:sldMk cId="4124674426" sldId="261"/>
            <ac:picMk id="3" creationId="{8B455D03-4C35-2645-CD50-EB2DD9A226D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0F0D-11AC-EAC8-4041-F85D7BDCE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1D99D6F-9188-90D4-A412-23C9CF9A3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5E8BFFC-28FF-A914-79A0-76921115A845}"/>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5" name="Footer Placeholder 4">
            <a:extLst>
              <a:ext uri="{FF2B5EF4-FFF2-40B4-BE49-F238E27FC236}">
                <a16:creationId xmlns:a16="http://schemas.microsoft.com/office/drawing/2014/main" id="{86121523-F597-1482-9267-AD61D9A885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F9A95B-08ED-3722-84DF-5759F4534B1D}"/>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44806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28FB-B39A-5B09-52A8-0C1CD090C4D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6B1004-98DA-FA7D-F558-0C5031252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0C4F64-12D4-58D4-B598-30E874548553}"/>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5" name="Footer Placeholder 4">
            <a:extLst>
              <a:ext uri="{FF2B5EF4-FFF2-40B4-BE49-F238E27FC236}">
                <a16:creationId xmlns:a16="http://schemas.microsoft.com/office/drawing/2014/main" id="{EE8127D1-D57C-2B4E-59CA-C76E522A32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F140CB-975D-588C-716D-FB6AF4211DEE}"/>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1674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1EF40-CD24-730B-B8FC-4CC6972DA5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1A4D79-166B-F292-1471-F67AC56D64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9E2BD1-61BE-3584-44A1-25A0AD210020}"/>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5" name="Footer Placeholder 4">
            <a:extLst>
              <a:ext uri="{FF2B5EF4-FFF2-40B4-BE49-F238E27FC236}">
                <a16:creationId xmlns:a16="http://schemas.microsoft.com/office/drawing/2014/main" id="{2C7068BC-ED86-EE35-3154-0476F8C9C8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209CAF-E7EF-1D70-688A-F7FB5F485346}"/>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100319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A867-F6EC-D9BA-D66D-569A693E9D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2E870A-3FA1-5DBE-00F7-24704D9B5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AD0A5B-A430-E62E-483A-A79931D8A4D0}"/>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5" name="Footer Placeholder 4">
            <a:extLst>
              <a:ext uri="{FF2B5EF4-FFF2-40B4-BE49-F238E27FC236}">
                <a16:creationId xmlns:a16="http://schemas.microsoft.com/office/drawing/2014/main" id="{3D66FA58-E48F-2FB2-1CC0-6F53C35E4D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C08B40-FFFC-742D-1F07-D7CA09E640AD}"/>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49827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1C40-0A5A-86B7-DA3C-25AC19045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2113C1D-3A2E-E31C-F29E-45D94B175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3AAC2-1355-BB11-ECCC-DCFA51CD2372}"/>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5" name="Footer Placeholder 4">
            <a:extLst>
              <a:ext uri="{FF2B5EF4-FFF2-40B4-BE49-F238E27FC236}">
                <a16:creationId xmlns:a16="http://schemas.microsoft.com/office/drawing/2014/main" id="{701CB9F8-FAF9-C059-AA6F-BE5CB1A0A0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76DF60-E3AE-9758-E9DE-6345097F1A08}"/>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7262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F75-8DDD-1EC7-BFAB-A93B4ED4A95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A65CE9F-7C08-DEB7-0AC0-43B6AE0B0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57DE2F8-0634-3BD9-6697-F744D8DA5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433DC07-C97F-A2B6-C816-373E32B6503F}"/>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6" name="Footer Placeholder 5">
            <a:extLst>
              <a:ext uri="{FF2B5EF4-FFF2-40B4-BE49-F238E27FC236}">
                <a16:creationId xmlns:a16="http://schemas.microsoft.com/office/drawing/2014/main" id="{5341FAAF-C7B6-ED01-E52F-AE53CC485CA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9C4B754-EF66-8443-0241-17A5CE762446}"/>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130406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5A0D-57FC-D4FB-CD8F-7E0353E941E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E25EB9-84AA-A600-F814-7671A89BA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9FA2E-1742-48F3-E6F8-33D980B035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87B88F4-BFB8-B823-87F4-4F5E165E5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6D944-7B96-4DDB-5247-ACF85333F2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0D3A1E-01F3-712D-B3BB-675F6E02E20B}"/>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8" name="Footer Placeholder 7">
            <a:extLst>
              <a:ext uri="{FF2B5EF4-FFF2-40B4-BE49-F238E27FC236}">
                <a16:creationId xmlns:a16="http://schemas.microsoft.com/office/drawing/2014/main" id="{70CE9073-3118-0D18-B854-188FA7090A8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8E3CB97-31B6-007F-C2E2-71006C26BEE4}"/>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26348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04EA-627A-03C2-9EC2-5BF513901CD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B660307-0893-4C0F-446B-EB20BD486A9E}"/>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4" name="Footer Placeholder 3">
            <a:extLst>
              <a:ext uri="{FF2B5EF4-FFF2-40B4-BE49-F238E27FC236}">
                <a16:creationId xmlns:a16="http://schemas.microsoft.com/office/drawing/2014/main" id="{AED0F83D-6DDD-41BD-6630-416705906FB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0E9A060-1806-855A-F550-9D9FED21E603}"/>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143383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2A771-C583-59FA-E069-E7BE4DDD9273}"/>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3" name="Footer Placeholder 2">
            <a:extLst>
              <a:ext uri="{FF2B5EF4-FFF2-40B4-BE49-F238E27FC236}">
                <a16:creationId xmlns:a16="http://schemas.microsoft.com/office/drawing/2014/main" id="{CD312020-77C5-03DD-46D5-BA987D588B1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6C9E550-57DC-96A9-03A3-E13E67B6FA05}"/>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107549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48A5-F4ED-8DCC-D35D-1325201AD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C47EE7F-FA63-00D2-E6C8-B2BB62D20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7E3F66F-FE32-DC15-5433-193AE7C40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F4A67-CE6F-A3FC-E3EC-29AE82069D4C}"/>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6" name="Footer Placeholder 5">
            <a:extLst>
              <a:ext uri="{FF2B5EF4-FFF2-40B4-BE49-F238E27FC236}">
                <a16:creationId xmlns:a16="http://schemas.microsoft.com/office/drawing/2014/main" id="{A4BE7D4C-28C0-536E-F058-333498A60E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D03E20-DA6E-096F-B261-581680E4CD80}"/>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205588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31CC-52CC-974D-7F7C-3001A09AE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737E2A2-6E36-342A-C8EE-106680ED2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FE4AB19-64B5-66F3-68C0-BCF9C18C6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735CF-C941-5346-D8A9-A2DCEBED6259}"/>
              </a:ext>
            </a:extLst>
          </p:cNvPr>
          <p:cNvSpPr>
            <a:spLocks noGrp="1"/>
          </p:cNvSpPr>
          <p:nvPr>
            <p:ph type="dt" sz="half" idx="10"/>
          </p:nvPr>
        </p:nvSpPr>
        <p:spPr/>
        <p:txBody>
          <a:bodyPr/>
          <a:lstStyle/>
          <a:p>
            <a:fld id="{7F642919-90D3-4A96-B094-B779185D8869}" type="datetimeFigureOut">
              <a:rPr lang="en-IN" smtClean="0"/>
              <a:t>28-01-2025</a:t>
            </a:fld>
            <a:endParaRPr lang="en-IN"/>
          </a:p>
        </p:txBody>
      </p:sp>
      <p:sp>
        <p:nvSpPr>
          <p:cNvPr id="6" name="Footer Placeholder 5">
            <a:extLst>
              <a:ext uri="{FF2B5EF4-FFF2-40B4-BE49-F238E27FC236}">
                <a16:creationId xmlns:a16="http://schemas.microsoft.com/office/drawing/2014/main" id="{0E195C49-2E55-F64C-25BB-FABE77F79F1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638704A-4992-4E42-060B-CFD2C081895E}"/>
              </a:ext>
            </a:extLst>
          </p:cNvPr>
          <p:cNvSpPr>
            <a:spLocks noGrp="1"/>
          </p:cNvSpPr>
          <p:nvPr>
            <p:ph type="sldNum" sz="quarter" idx="12"/>
          </p:nvPr>
        </p:nvSpPr>
        <p:spPr/>
        <p:txBody>
          <a:bodyPr/>
          <a:lstStyle/>
          <a:p>
            <a:fld id="{B50F5529-1F14-461A-9F1D-3545D70DC573}" type="slidenum">
              <a:rPr lang="en-IN" smtClean="0"/>
              <a:t>‹#›</a:t>
            </a:fld>
            <a:endParaRPr lang="en-IN"/>
          </a:p>
        </p:txBody>
      </p:sp>
    </p:spTree>
    <p:extLst>
      <p:ext uri="{BB962C8B-B14F-4D97-AF65-F5344CB8AC3E}">
        <p14:creationId xmlns:p14="http://schemas.microsoft.com/office/powerpoint/2010/main" val="4275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0F522-BFA8-67D7-2D39-46A449D9E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485A23-2024-DEF2-68A8-527DD1869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E6AC2E-D1C3-FB15-F811-2B4FA85DC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42919-90D3-4A96-B094-B779185D8869}" type="datetimeFigureOut">
              <a:rPr lang="en-IN" smtClean="0"/>
              <a:t>28-01-2025</a:t>
            </a:fld>
            <a:endParaRPr lang="en-IN"/>
          </a:p>
        </p:txBody>
      </p:sp>
      <p:sp>
        <p:nvSpPr>
          <p:cNvPr id="5" name="Footer Placeholder 4">
            <a:extLst>
              <a:ext uri="{FF2B5EF4-FFF2-40B4-BE49-F238E27FC236}">
                <a16:creationId xmlns:a16="http://schemas.microsoft.com/office/drawing/2014/main" id="{093F1D70-8A19-0990-35AA-0DC7BA2A3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6889C6D-1C5A-5D13-C2B5-6C9A043B8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F5529-1F14-461A-9F1D-3545D70DC573}" type="slidenum">
              <a:rPr lang="en-IN" smtClean="0"/>
              <a:t>‹#›</a:t>
            </a:fld>
            <a:endParaRPr lang="en-IN"/>
          </a:p>
        </p:txBody>
      </p:sp>
    </p:spTree>
    <p:extLst>
      <p:ext uri="{BB962C8B-B14F-4D97-AF65-F5344CB8AC3E}">
        <p14:creationId xmlns:p14="http://schemas.microsoft.com/office/powerpoint/2010/main" val="118189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DC87-E9E8-123B-B31E-EFB327A2C335}"/>
              </a:ext>
            </a:extLst>
          </p:cNvPr>
          <p:cNvSpPr>
            <a:spLocks noGrp="1"/>
          </p:cNvSpPr>
          <p:nvPr>
            <p:ph type="ctrTitle"/>
          </p:nvPr>
        </p:nvSpPr>
        <p:spPr>
          <a:xfrm>
            <a:off x="1524000" y="1122363"/>
            <a:ext cx="9144000" cy="1024071"/>
          </a:xfrm>
        </p:spPr>
        <p:txBody>
          <a:bodyPr/>
          <a:lstStyle/>
          <a:p>
            <a:r>
              <a:rPr lang="en-IN" dirty="0"/>
              <a:t>CRYPTOGRAPHY</a:t>
            </a:r>
          </a:p>
        </p:txBody>
      </p:sp>
      <p:sp>
        <p:nvSpPr>
          <p:cNvPr id="3" name="Subtitle 2">
            <a:extLst>
              <a:ext uri="{FF2B5EF4-FFF2-40B4-BE49-F238E27FC236}">
                <a16:creationId xmlns:a16="http://schemas.microsoft.com/office/drawing/2014/main" id="{1AD202D0-0F84-BF64-9383-7B8754D9B5BC}"/>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53811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409CF-284B-CE09-8E13-9D7568396F50}"/>
              </a:ext>
            </a:extLst>
          </p:cNvPr>
          <p:cNvPicPr>
            <a:picLocks noChangeAspect="1"/>
          </p:cNvPicPr>
          <p:nvPr/>
        </p:nvPicPr>
        <p:blipFill>
          <a:blip r:embed="rId2"/>
          <a:stretch>
            <a:fillRect/>
          </a:stretch>
        </p:blipFill>
        <p:spPr>
          <a:xfrm>
            <a:off x="250256" y="481263"/>
            <a:ext cx="11941743" cy="5958038"/>
          </a:xfrm>
          <a:prstGeom prst="rect">
            <a:avLst/>
          </a:prstGeom>
        </p:spPr>
      </p:pic>
    </p:spTree>
    <p:extLst>
      <p:ext uri="{BB962C8B-B14F-4D97-AF65-F5344CB8AC3E}">
        <p14:creationId xmlns:p14="http://schemas.microsoft.com/office/powerpoint/2010/main" val="79107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68801-A8CE-6B24-DD07-CB1BEBDB6E44}"/>
              </a:ext>
            </a:extLst>
          </p:cNvPr>
          <p:cNvPicPr>
            <a:picLocks noChangeAspect="1"/>
          </p:cNvPicPr>
          <p:nvPr/>
        </p:nvPicPr>
        <p:blipFill>
          <a:blip r:embed="rId2"/>
          <a:stretch>
            <a:fillRect/>
          </a:stretch>
        </p:blipFill>
        <p:spPr>
          <a:xfrm>
            <a:off x="356135" y="144379"/>
            <a:ext cx="11328934" cy="6535554"/>
          </a:xfrm>
          <a:prstGeom prst="rect">
            <a:avLst/>
          </a:prstGeom>
        </p:spPr>
      </p:pic>
    </p:spTree>
    <p:extLst>
      <p:ext uri="{BB962C8B-B14F-4D97-AF65-F5344CB8AC3E}">
        <p14:creationId xmlns:p14="http://schemas.microsoft.com/office/powerpoint/2010/main" val="73628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74FC-7375-5BF0-8BC9-7D1A09490460}"/>
              </a:ext>
            </a:extLst>
          </p:cNvPr>
          <p:cNvSpPr>
            <a:spLocks noGrp="1"/>
          </p:cNvSpPr>
          <p:nvPr>
            <p:ph type="title"/>
          </p:nvPr>
        </p:nvSpPr>
        <p:spPr>
          <a:xfrm>
            <a:off x="838200" y="365126"/>
            <a:ext cx="10515600" cy="818782"/>
          </a:xfrm>
        </p:spPr>
        <p:txBody>
          <a:bodyPr/>
          <a:lstStyle/>
          <a:p>
            <a:r>
              <a:rPr lang="en-IN" dirty="0"/>
              <a:t>ASYMMETRIC KEY CRYPTOGRAPHY </a:t>
            </a:r>
          </a:p>
        </p:txBody>
      </p:sp>
      <p:sp>
        <p:nvSpPr>
          <p:cNvPr id="3" name="Content Placeholder 2">
            <a:extLst>
              <a:ext uri="{FF2B5EF4-FFF2-40B4-BE49-F238E27FC236}">
                <a16:creationId xmlns:a16="http://schemas.microsoft.com/office/drawing/2014/main" id="{CE20D0D9-4D7F-128E-7033-45B9B92F7174}"/>
              </a:ext>
            </a:extLst>
          </p:cNvPr>
          <p:cNvSpPr>
            <a:spLocks noGrp="1"/>
          </p:cNvSpPr>
          <p:nvPr>
            <p:ph idx="1"/>
          </p:nvPr>
        </p:nvSpPr>
        <p:spPr>
          <a:xfrm>
            <a:off x="838200" y="1337912"/>
            <a:ext cx="10515600" cy="4839051"/>
          </a:xfrm>
        </p:spPr>
        <p:txBody>
          <a:bodyPr/>
          <a:lstStyle/>
          <a:p>
            <a:r>
              <a:rPr lang="en-US" dirty="0"/>
              <a:t>Asymmetric key cryptography is also known as “public key cryptography”. Every user has a pair of keys i.e. a public key and a private key. One key is used for encryption and another for decryption. Both the keys are different. Asymmetric key cryptography can be used for confidentiality or as digital signatures. The public key can be shared with everyone but the private key is kept </a:t>
            </a:r>
            <a:r>
              <a:rPr lang="en-US" dirty="0" err="1"/>
              <a:t>secret.Since</a:t>
            </a:r>
            <a:r>
              <a:rPr lang="en-US" dirty="0"/>
              <a:t>, the key is public and usually stored in a public repository it is called public key cryptography.</a:t>
            </a:r>
            <a:endParaRPr lang="en-IN" dirty="0"/>
          </a:p>
        </p:txBody>
      </p:sp>
    </p:spTree>
    <p:extLst>
      <p:ext uri="{BB962C8B-B14F-4D97-AF65-F5344CB8AC3E}">
        <p14:creationId xmlns:p14="http://schemas.microsoft.com/office/powerpoint/2010/main" val="424430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071B8-E433-D9B4-CBB8-729DEEC6102F}"/>
              </a:ext>
            </a:extLst>
          </p:cNvPr>
          <p:cNvPicPr>
            <a:picLocks noChangeAspect="1"/>
          </p:cNvPicPr>
          <p:nvPr/>
        </p:nvPicPr>
        <p:blipFill>
          <a:blip r:embed="rId2"/>
          <a:stretch>
            <a:fillRect/>
          </a:stretch>
        </p:blipFill>
        <p:spPr>
          <a:xfrm>
            <a:off x="558265" y="288758"/>
            <a:ext cx="11232682" cy="6477802"/>
          </a:xfrm>
          <a:prstGeom prst="rect">
            <a:avLst/>
          </a:prstGeom>
        </p:spPr>
      </p:pic>
    </p:spTree>
    <p:extLst>
      <p:ext uri="{BB962C8B-B14F-4D97-AF65-F5344CB8AC3E}">
        <p14:creationId xmlns:p14="http://schemas.microsoft.com/office/powerpoint/2010/main" val="65461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E3B36-1597-A182-DAC3-6CCFBA9CEBE0}"/>
              </a:ext>
            </a:extLst>
          </p:cNvPr>
          <p:cNvPicPr>
            <a:picLocks noChangeAspect="1"/>
          </p:cNvPicPr>
          <p:nvPr/>
        </p:nvPicPr>
        <p:blipFill>
          <a:blip r:embed="rId2"/>
          <a:stretch>
            <a:fillRect/>
          </a:stretch>
        </p:blipFill>
        <p:spPr>
          <a:xfrm>
            <a:off x="633047" y="703386"/>
            <a:ext cx="10930596" cy="3516300"/>
          </a:xfrm>
          <a:prstGeom prst="rect">
            <a:avLst/>
          </a:prstGeom>
        </p:spPr>
      </p:pic>
    </p:spTree>
    <p:extLst>
      <p:ext uri="{BB962C8B-B14F-4D97-AF65-F5344CB8AC3E}">
        <p14:creationId xmlns:p14="http://schemas.microsoft.com/office/powerpoint/2010/main" val="83827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64D96-AD01-91D5-5CDC-ECB03B72E65F}"/>
              </a:ext>
            </a:extLst>
          </p:cNvPr>
          <p:cNvPicPr>
            <a:picLocks noChangeAspect="1"/>
          </p:cNvPicPr>
          <p:nvPr/>
        </p:nvPicPr>
        <p:blipFill>
          <a:blip r:embed="rId2"/>
          <a:stretch>
            <a:fillRect/>
          </a:stretch>
        </p:blipFill>
        <p:spPr>
          <a:xfrm>
            <a:off x="365760" y="0"/>
            <a:ext cx="11656194" cy="6949440"/>
          </a:xfrm>
          <a:prstGeom prst="rect">
            <a:avLst/>
          </a:prstGeom>
        </p:spPr>
      </p:pic>
    </p:spTree>
    <p:extLst>
      <p:ext uri="{BB962C8B-B14F-4D97-AF65-F5344CB8AC3E}">
        <p14:creationId xmlns:p14="http://schemas.microsoft.com/office/powerpoint/2010/main" val="285383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5A2D4-4D39-333D-3452-5685BE84EBBD}"/>
              </a:ext>
            </a:extLst>
          </p:cNvPr>
          <p:cNvPicPr>
            <a:picLocks noChangeAspect="1"/>
          </p:cNvPicPr>
          <p:nvPr/>
        </p:nvPicPr>
        <p:blipFill>
          <a:blip r:embed="rId2"/>
          <a:stretch>
            <a:fillRect/>
          </a:stretch>
        </p:blipFill>
        <p:spPr>
          <a:xfrm>
            <a:off x="914400" y="529389"/>
            <a:ext cx="11165305" cy="4379495"/>
          </a:xfrm>
          <a:prstGeom prst="rect">
            <a:avLst/>
          </a:prstGeom>
        </p:spPr>
      </p:pic>
    </p:spTree>
    <p:extLst>
      <p:ext uri="{BB962C8B-B14F-4D97-AF65-F5344CB8AC3E}">
        <p14:creationId xmlns:p14="http://schemas.microsoft.com/office/powerpoint/2010/main" val="238410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65A35E-EB05-54FC-797D-8ABF017D6B08}"/>
              </a:ext>
            </a:extLst>
          </p:cNvPr>
          <p:cNvPicPr>
            <a:picLocks noChangeAspect="1"/>
          </p:cNvPicPr>
          <p:nvPr/>
        </p:nvPicPr>
        <p:blipFill>
          <a:blip r:embed="rId2"/>
          <a:stretch>
            <a:fillRect/>
          </a:stretch>
        </p:blipFill>
        <p:spPr>
          <a:xfrm>
            <a:off x="413887" y="202131"/>
            <a:ext cx="11550315" cy="6477802"/>
          </a:xfrm>
          <a:prstGeom prst="rect">
            <a:avLst/>
          </a:prstGeom>
        </p:spPr>
      </p:pic>
    </p:spTree>
    <p:extLst>
      <p:ext uri="{BB962C8B-B14F-4D97-AF65-F5344CB8AC3E}">
        <p14:creationId xmlns:p14="http://schemas.microsoft.com/office/powerpoint/2010/main" val="299904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8BFF2-BB28-371C-B684-F03EF7669027}"/>
              </a:ext>
            </a:extLst>
          </p:cNvPr>
          <p:cNvPicPr>
            <a:picLocks noChangeAspect="1"/>
          </p:cNvPicPr>
          <p:nvPr/>
        </p:nvPicPr>
        <p:blipFill>
          <a:blip r:embed="rId2"/>
          <a:stretch>
            <a:fillRect/>
          </a:stretch>
        </p:blipFill>
        <p:spPr>
          <a:xfrm>
            <a:off x="0" y="236159"/>
            <a:ext cx="11694695" cy="2362321"/>
          </a:xfrm>
          <a:prstGeom prst="rect">
            <a:avLst/>
          </a:prstGeom>
        </p:spPr>
      </p:pic>
      <p:pic>
        <p:nvPicPr>
          <p:cNvPr id="5" name="Picture 4">
            <a:extLst>
              <a:ext uri="{FF2B5EF4-FFF2-40B4-BE49-F238E27FC236}">
                <a16:creationId xmlns:a16="http://schemas.microsoft.com/office/drawing/2014/main" id="{22DF18A1-677C-E35A-6094-D50BB771E28A}"/>
              </a:ext>
            </a:extLst>
          </p:cNvPr>
          <p:cNvPicPr>
            <a:picLocks noChangeAspect="1"/>
          </p:cNvPicPr>
          <p:nvPr/>
        </p:nvPicPr>
        <p:blipFill>
          <a:blip r:embed="rId3"/>
          <a:stretch>
            <a:fillRect/>
          </a:stretch>
        </p:blipFill>
        <p:spPr>
          <a:xfrm>
            <a:off x="-115504" y="2485313"/>
            <a:ext cx="11367436" cy="2984653"/>
          </a:xfrm>
          <a:prstGeom prst="rect">
            <a:avLst/>
          </a:prstGeom>
        </p:spPr>
      </p:pic>
    </p:spTree>
    <p:extLst>
      <p:ext uri="{BB962C8B-B14F-4D97-AF65-F5344CB8AC3E}">
        <p14:creationId xmlns:p14="http://schemas.microsoft.com/office/powerpoint/2010/main" val="40151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4E97-478E-4E83-39E7-6A216E06DEE6}"/>
              </a:ext>
            </a:extLst>
          </p:cNvPr>
          <p:cNvSpPr>
            <a:spLocks noGrp="1"/>
          </p:cNvSpPr>
          <p:nvPr>
            <p:ph type="title"/>
          </p:nvPr>
        </p:nvSpPr>
        <p:spPr>
          <a:xfrm>
            <a:off x="838200" y="365126"/>
            <a:ext cx="10515600" cy="934286"/>
          </a:xfrm>
        </p:spPr>
        <p:txBody>
          <a:bodyPr/>
          <a:lstStyle/>
          <a:p>
            <a:r>
              <a:rPr lang="en-IN" dirty="0"/>
              <a:t>CRYPTOGRAPHY</a:t>
            </a:r>
          </a:p>
        </p:txBody>
      </p:sp>
      <p:sp>
        <p:nvSpPr>
          <p:cNvPr id="3" name="Content Placeholder 2">
            <a:extLst>
              <a:ext uri="{FF2B5EF4-FFF2-40B4-BE49-F238E27FC236}">
                <a16:creationId xmlns:a16="http://schemas.microsoft.com/office/drawing/2014/main" id="{2AE8DB2A-BF36-701A-DDA4-5092718A8484}"/>
              </a:ext>
            </a:extLst>
          </p:cNvPr>
          <p:cNvSpPr>
            <a:spLocks noGrp="1"/>
          </p:cNvSpPr>
          <p:nvPr>
            <p:ph idx="1"/>
          </p:nvPr>
        </p:nvSpPr>
        <p:spPr>
          <a:xfrm>
            <a:off x="838200" y="1299412"/>
            <a:ext cx="10515600" cy="4877551"/>
          </a:xfrm>
        </p:spPr>
        <p:txBody>
          <a:bodyPr/>
          <a:lstStyle/>
          <a:p>
            <a:r>
              <a:rPr lang="en-US" dirty="0"/>
              <a:t>Cryptography is one of the most important components of blockchain. It plays an important part in validating users and securing transactions. Cryptography consists of many mathematical techniques that can be used to solve various issues in Blockchain.</a:t>
            </a:r>
          </a:p>
          <a:p>
            <a:r>
              <a:rPr lang="en-US" dirty="0"/>
              <a:t>Cryptography has been used from a long time ago for hiding information i.e. keeping the messages confidential. Cryptography has various applications like maintaining the integrity of the message, verifying and validating a </a:t>
            </a:r>
            <a:r>
              <a:rPr lang="en-US" dirty="0" err="1"/>
              <a:t>user,etc</a:t>
            </a:r>
            <a:r>
              <a:rPr lang="en-US" dirty="0"/>
              <a:t>.</a:t>
            </a:r>
            <a:endParaRPr lang="en-IN" dirty="0"/>
          </a:p>
        </p:txBody>
      </p:sp>
    </p:spTree>
    <p:extLst>
      <p:ext uri="{BB962C8B-B14F-4D97-AF65-F5344CB8AC3E}">
        <p14:creationId xmlns:p14="http://schemas.microsoft.com/office/powerpoint/2010/main" val="248816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2B3D86-506E-0474-20E5-45C2F713EDCE}"/>
              </a:ext>
            </a:extLst>
          </p:cNvPr>
          <p:cNvPicPr>
            <a:picLocks noChangeAspect="1"/>
          </p:cNvPicPr>
          <p:nvPr/>
        </p:nvPicPr>
        <p:blipFill>
          <a:blip r:embed="rId2"/>
          <a:stretch>
            <a:fillRect/>
          </a:stretch>
        </p:blipFill>
        <p:spPr>
          <a:xfrm>
            <a:off x="943276" y="404261"/>
            <a:ext cx="10703292" cy="6275671"/>
          </a:xfrm>
          <a:prstGeom prst="rect">
            <a:avLst/>
          </a:prstGeom>
        </p:spPr>
      </p:pic>
    </p:spTree>
    <p:extLst>
      <p:ext uri="{BB962C8B-B14F-4D97-AF65-F5344CB8AC3E}">
        <p14:creationId xmlns:p14="http://schemas.microsoft.com/office/powerpoint/2010/main" val="315780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66705-E6ED-2032-2B48-D0C19DBB6FDA}"/>
              </a:ext>
            </a:extLst>
          </p:cNvPr>
          <p:cNvPicPr>
            <a:picLocks noChangeAspect="1"/>
          </p:cNvPicPr>
          <p:nvPr/>
        </p:nvPicPr>
        <p:blipFill>
          <a:blip r:embed="rId2"/>
          <a:stretch>
            <a:fillRect/>
          </a:stretch>
        </p:blipFill>
        <p:spPr>
          <a:xfrm>
            <a:off x="144379" y="192505"/>
            <a:ext cx="11656193" cy="6246796"/>
          </a:xfrm>
          <a:prstGeom prst="rect">
            <a:avLst/>
          </a:prstGeom>
        </p:spPr>
      </p:pic>
    </p:spTree>
    <p:extLst>
      <p:ext uri="{BB962C8B-B14F-4D97-AF65-F5344CB8AC3E}">
        <p14:creationId xmlns:p14="http://schemas.microsoft.com/office/powerpoint/2010/main" val="106587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55D03-4C35-2645-CD50-EB2DD9A226DB}"/>
              </a:ext>
            </a:extLst>
          </p:cNvPr>
          <p:cNvPicPr>
            <a:picLocks noChangeAspect="1"/>
          </p:cNvPicPr>
          <p:nvPr/>
        </p:nvPicPr>
        <p:blipFill>
          <a:blip r:embed="rId2"/>
          <a:stretch>
            <a:fillRect/>
          </a:stretch>
        </p:blipFill>
        <p:spPr>
          <a:xfrm>
            <a:off x="760396" y="322384"/>
            <a:ext cx="11136429" cy="6131293"/>
          </a:xfrm>
          <a:prstGeom prst="rect">
            <a:avLst/>
          </a:prstGeom>
        </p:spPr>
      </p:pic>
    </p:spTree>
    <p:extLst>
      <p:ext uri="{BB962C8B-B14F-4D97-AF65-F5344CB8AC3E}">
        <p14:creationId xmlns:p14="http://schemas.microsoft.com/office/powerpoint/2010/main" val="412467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DFF4-26FC-3F8B-E140-CD2C783A5C86}"/>
              </a:ext>
            </a:extLst>
          </p:cNvPr>
          <p:cNvSpPr>
            <a:spLocks noGrp="1"/>
          </p:cNvSpPr>
          <p:nvPr>
            <p:ph type="title"/>
          </p:nvPr>
        </p:nvSpPr>
        <p:spPr>
          <a:xfrm>
            <a:off x="838200" y="365124"/>
            <a:ext cx="10515600" cy="4235751"/>
          </a:xfrm>
        </p:spPr>
        <p:txBody>
          <a:bodyPr>
            <a:normAutofit fontScale="90000"/>
          </a:bodyPr>
          <a:lstStyle/>
          <a:p>
            <a:r>
              <a:rPr lang="en-US" dirty="0"/>
              <a:t>Please note that symmetric key cryptography exists in two variants: stream ciphers and block ciphers. We will discuss these in the following sections but we will look at </a:t>
            </a:r>
            <a:r>
              <a:rPr lang="en-US" dirty="0" err="1"/>
              <a:t>Kerchoff’s</a:t>
            </a:r>
            <a:r>
              <a:rPr lang="en-US" dirty="0"/>
              <a:t> principle and XOR function before that to be able to understand how the cryptosystems really work.</a:t>
            </a:r>
            <a:endParaRPr lang="en-IN" dirty="0"/>
          </a:p>
        </p:txBody>
      </p:sp>
    </p:spTree>
    <p:extLst>
      <p:ext uri="{BB962C8B-B14F-4D97-AF65-F5344CB8AC3E}">
        <p14:creationId xmlns:p14="http://schemas.microsoft.com/office/powerpoint/2010/main" val="23701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5E15B-D6F2-1AE1-6AE3-54A12DF71D79}"/>
              </a:ext>
            </a:extLst>
          </p:cNvPr>
          <p:cNvPicPr>
            <a:picLocks noChangeAspect="1"/>
          </p:cNvPicPr>
          <p:nvPr/>
        </p:nvPicPr>
        <p:blipFill>
          <a:blip r:embed="rId2"/>
          <a:stretch>
            <a:fillRect/>
          </a:stretch>
        </p:blipFill>
        <p:spPr>
          <a:xfrm>
            <a:off x="433137" y="327259"/>
            <a:ext cx="11502189" cy="5958038"/>
          </a:xfrm>
          <a:prstGeom prst="rect">
            <a:avLst/>
          </a:prstGeom>
        </p:spPr>
      </p:pic>
    </p:spTree>
    <p:extLst>
      <p:ext uri="{BB962C8B-B14F-4D97-AF65-F5344CB8AC3E}">
        <p14:creationId xmlns:p14="http://schemas.microsoft.com/office/powerpoint/2010/main" val="1680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E3604-14F5-7B50-4636-277D9384B090}"/>
              </a:ext>
            </a:extLst>
          </p:cNvPr>
          <p:cNvPicPr>
            <a:picLocks noChangeAspect="1"/>
          </p:cNvPicPr>
          <p:nvPr/>
        </p:nvPicPr>
        <p:blipFill>
          <a:blip r:embed="rId2"/>
          <a:stretch>
            <a:fillRect/>
          </a:stretch>
        </p:blipFill>
        <p:spPr>
          <a:xfrm>
            <a:off x="317634" y="269507"/>
            <a:ext cx="11588817" cy="6487428"/>
          </a:xfrm>
          <a:prstGeom prst="rect">
            <a:avLst/>
          </a:prstGeom>
        </p:spPr>
      </p:pic>
    </p:spTree>
    <p:extLst>
      <p:ext uri="{BB962C8B-B14F-4D97-AF65-F5344CB8AC3E}">
        <p14:creationId xmlns:p14="http://schemas.microsoft.com/office/powerpoint/2010/main" val="219057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7AD94-4E69-E529-C5E5-22ABE4FE56B3}"/>
              </a:ext>
            </a:extLst>
          </p:cNvPr>
          <p:cNvPicPr>
            <a:picLocks noChangeAspect="1"/>
          </p:cNvPicPr>
          <p:nvPr/>
        </p:nvPicPr>
        <p:blipFill>
          <a:blip r:embed="rId2"/>
          <a:stretch>
            <a:fillRect/>
          </a:stretch>
        </p:blipFill>
        <p:spPr>
          <a:xfrm>
            <a:off x="375385" y="288759"/>
            <a:ext cx="11598442" cy="6670306"/>
          </a:xfrm>
          <a:prstGeom prst="rect">
            <a:avLst/>
          </a:prstGeom>
        </p:spPr>
      </p:pic>
    </p:spTree>
    <p:extLst>
      <p:ext uri="{BB962C8B-B14F-4D97-AF65-F5344CB8AC3E}">
        <p14:creationId xmlns:p14="http://schemas.microsoft.com/office/powerpoint/2010/main" val="282024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223</Words>
  <Application>Microsoft Office PowerPoint</Application>
  <PresentationFormat>Widescreen</PresentationFormat>
  <Paragraphs>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CRYPTOGRAPHY</vt:lpstr>
      <vt:lpstr>CRYPTOGRAPHY</vt:lpstr>
      <vt:lpstr>PowerPoint Presentation</vt:lpstr>
      <vt:lpstr>PowerPoint Presentation</vt:lpstr>
      <vt:lpstr>PowerPoint Presentation</vt:lpstr>
      <vt:lpstr>Please note that symmetric key cryptography exists in two variants: stream ciphers and block ciphers. We will discuss these in the following sections but we will look at Kerchoff’s principle and XOR function before that to be able to understand how the cryptosystems really work.</vt:lpstr>
      <vt:lpstr>PowerPoint Presentation</vt:lpstr>
      <vt:lpstr>PowerPoint Presentation</vt:lpstr>
      <vt:lpstr>PowerPoint Presentation</vt:lpstr>
      <vt:lpstr>PowerPoint Presentation</vt:lpstr>
      <vt:lpstr>PowerPoint Presentation</vt:lpstr>
      <vt:lpstr>ASYMMETRIC KEY CRYPTOGRAPHY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dc:creator>
  <cp:lastModifiedBy>Windows User</cp:lastModifiedBy>
  <cp:revision>5</cp:revision>
  <dcterms:created xsi:type="dcterms:W3CDTF">2023-02-07T18:22:09Z</dcterms:created>
  <dcterms:modified xsi:type="dcterms:W3CDTF">2025-01-28T10:49:51Z</dcterms:modified>
</cp:coreProperties>
</file>