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75" d="100"/>
          <a:sy n="75" d="100"/>
        </p:scale>
        <p:origin x="32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2A79A-B46E-9072-35F1-0974FC7878B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C89010D3-BB56-49D0-77DB-FD47CF18DC0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F4E8AED6-50C3-0383-9476-B90BAA9F7E54}"/>
              </a:ext>
            </a:extLst>
          </p:cNvPr>
          <p:cNvSpPr>
            <a:spLocks noGrp="1"/>
          </p:cNvSpPr>
          <p:nvPr>
            <p:ph type="dt" sz="half" idx="10"/>
          </p:nvPr>
        </p:nvSpPr>
        <p:spPr/>
        <p:txBody>
          <a:bodyPr/>
          <a:lstStyle/>
          <a:p>
            <a:fld id="{711692E8-E276-48C1-9878-F8715CAC0ED8}" type="datetimeFigureOut">
              <a:rPr lang="en-IN" smtClean="0"/>
              <a:t>31-01-2023</a:t>
            </a:fld>
            <a:endParaRPr lang="en-IN"/>
          </a:p>
        </p:txBody>
      </p:sp>
      <p:sp>
        <p:nvSpPr>
          <p:cNvPr id="5" name="Footer Placeholder 4">
            <a:extLst>
              <a:ext uri="{FF2B5EF4-FFF2-40B4-BE49-F238E27FC236}">
                <a16:creationId xmlns:a16="http://schemas.microsoft.com/office/drawing/2014/main" id="{73CBBE09-F870-E363-2A9D-A11E962BF5F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4096ABC-4A46-AB38-0307-E456ACB44D60}"/>
              </a:ext>
            </a:extLst>
          </p:cNvPr>
          <p:cNvSpPr>
            <a:spLocks noGrp="1"/>
          </p:cNvSpPr>
          <p:nvPr>
            <p:ph type="sldNum" sz="quarter" idx="12"/>
          </p:nvPr>
        </p:nvSpPr>
        <p:spPr/>
        <p:txBody>
          <a:bodyPr/>
          <a:lstStyle/>
          <a:p>
            <a:fld id="{0C84AAB8-20FE-479B-AD05-66FDC93EB832}" type="slidenum">
              <a:rPr lang="en-IN" smtClean="0"/>
              <a:t>‹#›</a:t>
            </a:fld>
            <a:endParaRPr lang="en-IN"/>
          </a:p>
        </p:txBody>
      </p:sp>
    </p:spTree>
    <p:extLst>
      <p:ext uri="{BB962C8B-B14F-4D97-AF65-F5344CB8AC3E}">
        <p14:creationId xmlns:p14="http://schemas.microsoft.com/office/powerpoint/2010/main" val="30693762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1406E-5D37-0ABB-95AB-6E786823A670}"/>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1C209FCA-44C5-C436-47FC-EE7B52A71FB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DF893C4-3696-B40B-FCA2-8E42EAE0406D}"/>
              </a:ext>
            </a:extLst>
          </p:cNvPr>
          <p:cNvSpPr>
            <a:spLocks noGrp="1"/>
          </p:cNvSpPr>
          <p:nvPr>
            <p:ph type="dt" sz="half" idx="10"/>
          </p:nvPr>
        </p:nvSpPr>
        <p:spPr/>
        <p:txBody>
          <a:bodyPr/>
          <a:lstStyle/>
          <a:p>
            <a:fld id="{711692E8-E276-48C1-9878-F8715CAC0ED8}" type="datetimeFigureOut">
              <a:rPr lang="en-IN" smtClean="0"/>
              <a:t>31-01-2023</a:t>
            </a:fld>
            <a:endParaRPr lang="en-IN"/>
          </a:p>
        </p:txBody>
      </p:sp>
      <p:sp>
        <p:nvSpPr>
          <p:cNvPr id="5" name="Footer Placeholder 4">
            <a:extLst>
              <a:ext uri="{FF2B5EF4-FFF2-40B4-BE49-F238E27FC236}">
                <a16:creationId xmlns:a16="http://schemas.microsoft.com/office/drawing/2014/main" id="{56B61D6A-06B2-27DC-7D17-4055E86FEF8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B331901-2F2B-8D4B-0669-C14C33D37F8C}"/>
              </a:ext>
            </a:extLst>
          </p:cNvPr>
          <p:cNvSpPr>
            <a:spLocks noGrp="1"/>
          </p:cNvSpPr>
          <p:nvPr>
            <p:ph type="sldNum" sz="quarter" idx="12"/>
          </p:nvPr>
        </p:nvSpPr>
        <p:spPr/>
        <p:txBody>
          <a:bodyPr/>
          <a:lstStyle/>
          <a:p>
            <a:fld id="{0C84AAB8-20FE-479B-AD05-66FDC93EB832}" type="slidenum">
              <a:rPr lang="en-IN" smtClean="0"/>
              <a:t>‹#›</a:t>
            </a:fld>
            <a:endParaRPr lang="en-IN"/>
          </a:p>
        </p:txBody>
      </p:sp>
    </p:spTree>
    <p:extLst>
      <p:ext uri="{BB962C8B-B14F-4D97-AF65-F5344CB8AC3E}">
        <p14:creationId xmlns:p14="http://schemas.microsoft.com/office/powerpoint/2010/main" val="35432743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CD953DE-55DD-E9D6-3F56-5773E36463B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4CBE7599-76C3-B145-EB23-5C2D80C53C2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CF090D8-7AD2-6008-94AC-7DA6CDE0349A}"/>
              </a:ext>
            </a:extLst>
          </p:cNvPr>
          <p:cNvSpPr>
            <a:spLocks noGrp="1"/>
          </p:cNvSpPr>
          <p:nvPr>
            <p:ph type="dt" sz="half" idx="10"/>
          </p:nvPr>
        </p:nvSpPr>
        <p:spPr/>
        <p:txBody>
          <a:bodyPr/>
          <a:lstStyle/>
          <a:p>
            <a:fld id="{711692E8-E276-48C1-9878-F8715CAC0ED8}" type="datetimeFigureOut">
              <a:rPr lang="en-IN" smtClean="0"/>
              <a:t>31-01-2023</a:t>
            </a:fld>
            <a:endParaRPr lang="en-IN"/>
          </a:p>
        </p:txBody>
      </p:sp>
      <p:sp>
        <p:nvSpPr>
          <p:cNvPr id="5" name="Footer Placeholder 4">
            <a:extLst>
              <a:ext uri="{FF2B5EF4-FFF2-40B4-BE49-F238E27FC236}">
                <a16:creationId xmlns:a16="http://schemas.microsoft.com/office/drawing/2014/main" id="{9C2E2B20-3FF6-668A-3D77-3A2C9F3CFA7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C14E274-72E6-ED46-DEA4-B0FDD779FFD5}"/>
              </a:ext>
            </a:extLst>
          </p:cNvPr>
          <p:cNvSpPr>
            <a:spLocks noGrp="1"/>
          </p:cNvSpPr>
          <p:nvPr>
            <p:ph type="sldNum" sz="quarter" idx="12"/>
          </p:nvPr>
        </p:nvSpPr>
        <p:spPr/>
        <p:txBody>
          <a:bodyPr/>
          <a:lstStyle/>
          <a:p>
            <a:fld id="{0C84AAB8-20FE-479B-AD05-66FDC93EB832}" type="slidenum">
              <a:rPr lang="en-IN" smtClean="0"/>
              <a:t>‹#›</a:t>
            </a:fld>
            <a:endParaRPr lang="en-IN"/>
          </a:p>
        </p:txBody>
      </p:sp>
    </p:spTree>
    <p:extLst>
      <p:ext uri="{BB962C8B-B14F-4D97-AF65-F5344CB8AC3E}">
        <p14:creationId xmlns:p14="http://schemas.microsoft.com/office/powerpoint/2010/main" val="2346076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65AC1-73AF-AF54-5C7B-44B37E0D8D2A}"/>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304021F-BA3C-255E-C997-55260D4979B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6D17D63-EAF3-E13E-80EE-3DF4F781394A}"/>
              </a:ext>
            </a:extLst>
          </p:cNvPr>
          <p:cNvSpPr>
            <a:spLocks noGrp="1"/>
          </p:cNvSpPr>
          <p:nvPr>
            <p:ph type="dt" sz="half" idx="10"/>
          </p:nvPr>
        </p:nvSpPr>
        <p:spPr/>
        <p:txBody>
          <a:bodyPr/>
          <a:lstStyle/>
          <a:p>
            <a:fld id="{711692E8-E276-48C1-9878-F8715CAC0ED8}" type="datetimeFigureOut">
              <a:rPr lang="en-IN" smtClean="0"/>
              <a:t>31-01-2023</a:t>
            </a:fld>
            <a:endParaRPr lang="en-IN"/>
          </a:p>
        </p:txBody>
      </p:sp>
      <p:sp>
        <p:nvSpPr>
          <p:cNvPr id="5" name="Footer Placeholder 4">
            <a:extLst>
              <a:ext uri="{FF2B5EF4-FFF2-40B4-BE49-F238E27FC236}">
                <a16:creationId xmlns:a16="http://schemas.microsoft.com/office/drawing/2014/main" id="{5EDFE642-0F83-6F0D-719C-4CC140A6CB0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B2CB9ED-3859-45A4-57B3-752E186F516F}"/>
              </a:ext>
            </a:extLst>
          </p:cNvPr>
          <p:cNvSpPr>
            <a:spLocks noGrp="1"/>
          </p:cNvSpPr>
          <p:nvPr>
            <p:ph type="sldNum" sz="quarter" idx="12"/>
          </p:nvPr>
        </p:nvSpPr>
        <p:spPr/>
        <p:txBody>
          <a:bodyPr/>
          <a:lstStyle/>
          <a:p>
            <a:fld id="{0C84AAB8-20FE-479B-AD05-66FDC93EB832}" type="slidenum">
              <a:rPr lang="en-IN" smtClean="0"/>
              <a:t>‹#›</a:t>
            </a:fld>
            <a:endParaRPr lang="en-IN"/>
          </a:p>
        </p:txBody>
      </p:sp>
    </p:spTree>
    <p:extLst>
      <p:ext uri="{BB962C8B-B14F-4D97-AF65-F5344CB8AC3E}">
        <p14:creationId xmlns:p14="http://schemas.microsoft.com/office/powerpoint/2010/main" val="24646269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D340F-CD4D-C9EC-A8CB-E7AC875E0CE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35A2AC0B-AB96-41EB-2F2D-3422333A316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D2B11F7-A947-24F7-2AFE-DD2929DE9039}"/>
              </a:ext>
            </a:extLst>
          </p:cNvPr>
          <p:cNvSpPr>
            <a:spLocks noGrp="1"/>
          </p:cNvSpPr>
          <p:nvPr>
            <p:ph type="dt" sz="half" idx="10"/>
          </p:nvPr>
        </p:nvSpPr>
        <p:spPr/>
        <p:txBody>
          <a:bodyPr/>
          <a:lstStyle/>
          <a:p>
            <a:fld id="{711692E8-E276-48C1-9878-F8715CAC0ED8}" type="datetimeFigureOut">
              <a:rPr lang="en-IN" smtClean="0"/>
              <a:t>31-01-2023</a:t>
            </a:fld>
            <a:endParaRPr lang="en-IN"/>
          </a:p>
        </p:txBody>
      </p:sp>
      <p:sp>
        <p:nvSpPr>
          <p:cNvPr id="5" name="Footer Placeholder 4">
            <a:extLst>
              <a:ext uri="{FF2B5EF4-FFF2-40B4-BE49-F238E27FC236}">
                <a16:creationId xmlns:a16="http://schemas.microsoft.com/office/drawing/2014/main" id="{CE41BBA5-5F5F-83C8-4FAC-B5ECC9DC685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319A443-CA77-A0CE-E277-B6FD43B326EF}"/>
              </a:ext>
            </a:extLst>
          </p:cNvPr>
          <p:cNvSpPr>
            <a:spLocks noGrp="1"/>
          </p:cNvSpPr>
          <p:nvPr>
            <p:ph type="sldNum" sz="quarter" idx="12"/>
          </p:nvPr>
        </p:nvSpPr>
        <p:spPr/>
        <p:txBody>
          <a:bodyPr/>
          <a:lstStyle/>
          <a:p>
            <a:fld id="{0C84AAB8-20FE-479B-AD05-66FDC93EB832}" type="slidenum">
              <a:rPr lang="en-IN" smtClean="0"/>
              <a:t>‹#›</a:t>
            </a:fld>
            <a:endParaRPr lang="en-IN"/>
          </a:p>
        </p:txBody>
      </p:sp>
    </p:spTree>
    <p:extLst>
      <p:ext uri="{BB962C8B-B14F-4D97-AF65-F5344CB8AC3E}">
        <p14:creationId xmlns:p14="http://schemas.microsoft.com/office/powerpoint/2010/main" val="18653521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C2902-63A9-9049-58DE-94B8AC3583A1}"/>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C541F2BC-3ECD-B4A8-A4D3-9355BC057E9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8B7714AB-13F8-59DD-5E8C-17300F4B80B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F9E3B0C7-143B-2442-3FB5-443B08810795}"/>
              </a:ext>
            </a:extLst>
          </p:cNvPr>
          <p:cNvSpPr>
            <a:spLocks noGrp="1"/>
          </p:cNvSpPr>
          <p:nvPr>
            <p:ph type="dt" sz="half" idx="10"/>
          </p:nvPr>
        </p:nvSpPr>
        <p:spPr/>
        <p:txBody>
          <a:bodyPr/>
          <a:lstStyle/>
          <a:p>
            <a:fld id="{711692E8-E276-48C1-9878-F8715CAC0ED8}" type="datetimeFigureOut">
              <a:rPr lang="en-IN" smtClean="0"/>
              <a:t>31-01-2023</a:t>
            </a:fld>
            <a:endParaRPr lang="en-IN"/>
          </a:p>
        </p:txBody>
      </p:sp>
      <p:sp>
        <p:nvSpPr>
          <p:cNvPr id="6" name="Footer Placeholder 5">
            <a:extLst>
              <a:ext uri="{FF2B5EF4-FFF2-40B4-BE49-F238E27FC236}">
                <a16:creationId xmlns:a16="http://schemas.microsoft.com/office/drawing/2014/main" id="{06237CE6-AE93-0965-0059-A62FABCF3D0D}"/>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C5035B88-C942-363A-1238-8C6109E6FA10}"/>
              </a:ext>
            </a:extLst>
          </p:cNvPr>
          <p:cNvSpPr>
            <a:spLocks noGrp="1"/>
          </p:cNvSpPr>
          <p:nvPr>
            <p:ph type="sldNum" sz="quarter" idx="12"/>
          </p:nvPr>
        </p:nvSpPr>
        <p:spPr/>
        <p:txBody>
          <a:bodyPr/>
          <a:lstStyle/>
          <a:p>
            <a:fld id="{0C84AAB8-20FE-479B-AD05-66FDC93EB832}" type="slidenum">
              <a:rPr lang="en-IN" smtClean="0"/>
              <a:t>‹#›</a:t>
            </a:fld>
            <a:endParaRPr lang="en-IN"/>
          </a:p>
        </p:txBody>
      </p:sp>
    </p:spTree>
    <p:extLst>
      <p:ext uri="{BB962C8B-B14F-4D97-AF65-F5344CB8AC3E}">
        <p14:creationId xmlns:p14="http://schemas.microsoft.com/office/powerpoint/2010/main" val="2558850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07F3D-64C4-32D9-C664-1450CC4647C3}"/>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3ED0B099-3C72-D9B7-7EB6-37D81753ED6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FD1D69E-26E5-960D-3485-80DD2628378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CE64E675-2DA8-2889-2DF4-1F6B349A70D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5438931-AD20-B4D7-88BA-38BC4871C3A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4EB00A82-E42B-1B77-5673-4E13EE969731}"/>
              </a:ext>
            </a:extLst>
          </p:cNvPr>
          <p:cNvSpPr>
            <a:spLocks noGrp="1"/>
          </p:cNvSpPr>
          <p:nvPr>
            <p:ph type="dt" sz="half" idx="10"/>
          </p:nvPr>
        </p:nvSpPr>
        <p:spPr/>
        <p:txBody>
          <a:bodyPr/>
          <a:lstStyle/>
          <a:p>
            <a:fld id="{711692E8-E276-48C1-9878-F8715CAC0ED8}" type="datetimeFigureOut">
              <a:rPr lang="en-IN" smtClean="0"/>
              <a:t>31-01-2023</a:t>
            </a:fld>
            <a:endParaRPr lang="en-IN"/>
          </a:p>
        </p:txBody>
      </p:sp>
      <p:sp>
        <p:nvSpPr>
          <p:cNvPr id="8" name="Footer Placeholder 7">
            <a:extLst>
              <a:ext uri="{FF2B5EF4-FFF2-40B4-BE49-F238E27FC236}">
                <a16:creationId xmlns:a16="http://schemas.microsoft.com/office/drawing/2014/main" id="{C6A27D1A-3A6A-1382-422B-E4FE86660A26}"/>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1F45074E-E7A8-3A6E-B74C-6EE840BC48D3}"/>
              </a:ext>
            </a:extLst>
          </p:cNvPr>
          <p:cNvSpPr>
            <a:spLocks noGrp="1"/>
          </p:cNvSpPr>
          <p:nvPr>
            <p:ph type="sldNum" sz="quarter" idx="12"/>
          </p:nvPr>
        </p:nvSpPr>
        <p:spPr/>
        <p:txBody>
          <a:bodyPr/>
          <a:lstStyle/>
          <a:p>
            <a:fld id="{0C84AAB8-20FE-479B-AD05-66FDC93EB832}" type="slidenum">
              <a:rPr lang="en-IN" smtClean="0"/>
              <a:t>‹#›</a:t>
            </a:fld>
            <a:endParaRPr lang="en-IN"/>
          </a:p>
        </p:txBody>
      </p:sp>
    </p:spTree>
    <p:extLst>
      <p:ext uri="{BB962C8B-B14F-4D97-AF65-F5344CB8AC3E}">
        <p14:creationId xmlns:p14="http://schemas.microsoft.com/office/powerpoint/2010/main" val="2261810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83C49-A736-7D5D-0D70-F582E19CE5C6}"/>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27074BCF-4B6D-85EB-E657-828F5E32D5C4}"/>
              </a:ext>
            </a:extLst>
          </p:cNvPr>
          <p:cNvSpPr>
            <a:spLocks noGrp="1"/>
          </p:cNvSpPr>
          <p:nvPr>
            <p:ph type="dt" sz="half" idx="10"/>
          </p:nvPr>
        </p:nvSpPr>
        <p:spPr/>
        <p:txBody>
          <a:bodyPr/>
          <a:lstStyle/>
          <a:p>
            <a:fld id="{711692E8-E276-48C1-9878-F8715CAC0ED8}" type="datetimeFigureOut">
              <a:rPr lang="en-IN" smtClean="0"/>
              <a:t>31-01-2023</a:t>
            </a:fld>
            <a:endParaRPr lang="en-IN"/>
          </a:p>
        </p:txBody>
      </p:sp>
      <p:sp>
        <p:nvSpPr>
          <p:cNvPr id="4" name="Footer Placeholder 3">
            <a:extLst>
              <a:ext uri="{FF2B5EF4-FFF2-40B4-BE49-F238E27FC236}">
                <a16:creationId xmlns:a16="http://schemas.microsoft.com/office/drawing/2014/main" id="{CACB281F-DE42-F629-6A35-608B8EE53BBA}"/>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E720E486-6974-D8A7-7B61-F04BBF4FB506}"/>
              </a:ext>
            </a:extLst>
          </p:cNvPr>
          <p:cNvSpPr>
            <a:spLocks noGrp="1"/>
          </p:cNvSpPr>
          <p:nvPr>
            <p:ph type="sldNum" sz="quarter" idx="12"/>
          </p:nvPr>
        </p:nvSpPr>
        <p:spPr/>
        <p:txBody>
          <a:bodyPr/>
          <a:lstStyle/>
          <a:p>
            <a:fld id="{0C84AAB8-20FE-479B-AD05-66FDC93EB832}" type="slidenum">
              <a:rPr lang="en-IN" smtClean="0"/>
              <a:t>‹#›</a:t>
            </a:fld>
            <a:endParaRPr lang="en-IN"/>
          </a:p>
        </p:txBody>
      </p:sp>
    </p:spTree>
    <p:extLst>
      <p:ext uri="{BB962C8B-B14F-4D97-AF65-F5344CB8AC3E}">
        <p14:creationId xmlns:p14="http://schemas.microsoft.com/office/powerpoint/2010/main" val="2213206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A6248F6-1A0F-4B75-34EC-FDEF48E57D75}"/>
              </a:ext>
            </a:extLst>
          </p:cNvPr>
          <p:cNvSpPr>
            <a:spLocks noGrp="1"/>
          </p:cNvSpPr>
          <p:nvPr>
            <p:ph type="dt" sz="half" idx="10"/>
          </p:nvPr>
        </p:nvSpPr>
        <p:spPr/>
        <p:txBody>
          <a:bodyPr/>
          <a:lstStyle/>
          <a:p>
            <a:fld id="{711692E8-E276-48C1-9878-F8715CAC0ED8}" type="datetimeFigureOut">
              <a:rPr lang="en-IN" smtClean="0"/>
              <a:t>31-01-2023</a:t>
            </a:fld>
            <a:endParaRPr lang="en-IN"/>
          </a:p>
        </p:txBody>
      </p:sp>
      <p:sp>
        <p:nvSpPr>
          <p:cNvPr id="3" name="Footer Placeholder 2">
            <a:extLst>
              <a:ext uri="{FF2B5EF4-FFF2-40B4-BE49-F238E27FC236}">
                <a16:creationId xmlns:a16="http://schemas.microsoft.com/office/drawing/2014/main" id="{8C6860CC-4775-9F55-9A61-DC91D4EA4838}"/>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454C7909-CFAC-7FDF-3968-D04A97C7820A}"/>
              </a:ext>
            </a:extLst>
          </p:cNvPr>
          <p:cNvSpPr>
            <a:spLocks noGrp="1"/>
          </p:cNvSpPr>
          <p:nvPr>
            <p:ph type="sldNum" sz="quarter" idx="12"/>
          </p:nvPr>
        </p:nvSpPr>
        <p:spPr/>
        <p:txBody>
          <a:bodyPr/>
          <a:lstStyle/>
          <a:p>
            <a:fld id="{0C84AAB8-20FE-479B-AD05-66FDC93EB832}" type="slidenum">
              <a:rPr lang="en-IN" smtClean="0"/>
              <a:t>‹#›</a:t>
            </a:fld>
            <a:endParaRPr lang="en-IN"/>
          </a:p>
        </p:txBody>
      </p:sp>
    </p:spTree>
    <p:extLst>
      <p:ext uri="{BB962C8B-B14F-4D97-AF65-F5344CB8AC3E}">
        <p14:creationId xmlns:p14="http://schemas.microsoft.com/office/powerpoint/2010/main" val="2341002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14E5C-D415-B6FD-8B48-2CBCABE8954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A37D8661-0CB8-E4D5-8575-7A3A4473D0A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9F869B6F-35ED-6299-9721-3274AA5044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94F3D5D-8892-5DFD-6805-AC3E48E9D19A}"/>
              </a:ext>
            </a:extLst>
          </p:cNvPr>
          <p:cNvSpPr>
            <a:spLocks noGrp="1"/>
          </p:cNvSpPr>
          <p:nvPr>
            <p:ph type="dt" sz="half" idx="10"/>
          </p:nvPr>
        </p:nvSpPr>
        <p:spPr/>
        <p:txBody>
          <a:bodyPr/>
          <a:lstStyle/>
          <a:p>
            <a:fld id="{711692E8-E276-48C1-9878-F8715CAC0ED8}" type="datetimeFigureOut">
              <a:rPr lang="en-IN" smtClean="0"/>
              <a:t>31-01-2023</a:t>
            </a:fld>
            <a:endParaRPr lang="en-IN"/>
          </a:p>
        </p:txBody>
      </p:sp>
      <p:sp>
        <p:nvSpPr>
          <p:cNvPr id="6" name="Footer Placeholder 5">
            <a:extLst>
              <a:ext uri="{FF2B5EF4-FFF2-40B4-BE49-F238E27FC236}">
                <a16:creationId xmlns:a16="http://schemas.microsoft.com/office/drawing/2014/main" id="{AAA630A3-0C65-4B6A-3D45-DE24F06E62AA}"/>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8DAFDE05-5D18-8C02-8C0F-B5432CD28217}"/>
              </a:ext>
            </a:extLst>
          </p:cNvPr>
          <p:cNvSpPr>
            <a:spLocks noGrp="1"/>
          </p:cNvSpPr>
          <p:nvPr>
            <p:ph type="sldNum" sz="quarter" idx="12"/>
          </p:nvPr>
        </p:nvSpPr>
        <p:spPr/>
        <p:txBody>
          <a:bodyPr/>
          <a:lstStyle/>
          <a:p>
            <a:fld id="{0C84AAB8-20FE-479B-AD05-66FDC93EB832}" type="slidenum">
              <a:rPr lang="en-IN" smtClean="0"/>
              <a:t>‹#›</a:t>
            </a:fld>
            <a:endParaRPr lang="en-IN"/>
          </a:p>
        </p:txBody>
      </p:sp>
    </p:spTree>
    <p:extLst>
      <p:ext uri="{BB962C8B-B14F-4D97-AF65-F5344CB8AC3E}">
        <p14:creationId xmlns:p14="http://schemas.microsoft.com/office/powerpoint/2010/main" val="2494813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0EB4E-06F5-385E-5CEB-F9E1D20C82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EB252152-9DB8-39F8-22F3-ABAFB3C4558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AC8EC0B6-0A0B-EB56-4878-0CD3923A38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951B433-9A47-0F12-E4C2-8562F7036E0C}"/>
              </a:ext>
            </a:extLst>
          </p:cNvPr>
          <p:cNvSpPr>
            <a:spLocks noGrp="1"/>
          </p:cNvSpPr>
          <p:nvPr>
            <p:ph type="dt" sz="half" idx="10"/>
          </p:nvPr>
        </p:nvSpPr>
        <p:spPr/>
        <p:txBody>
          <a:bodyPr/>
          <a:lstStyle/>
          <a:p>
            <a:fld id="{711692E8-E276-48C1-9878-F8715CAC0ED8}" type="datetimeFigureOut">
              <a:rPr lang="en-IN" smtClean="0"/>
              <a:t>31-01-2023</a:t>
            </a:fld>
            <a:endParaRPr lang="en-IN"/>
          </a:p>
        </p:txBody>
      </p:sp>
      <p:sp>
        <p:nvSpPr>
          <p:cNvPr id="6" name="Footer Placeholder 5">
            <a:extLst>
              <a:ext uri="{FF2B5EF4-FFF2-40B4-BE49-F238E27FC236}">
                <a16:creationId xmlns:a16="http://schemas.microsoft.com/office/drawing/2014/main" id="{51FBD3FB-6607-B491-141E-785851377DC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DBF89A60-3AB9-9261-4838-B4F52C48F091}"/>
              </a:ext>
            </a:extLst>
          </p:cNvPr>
          <p:cNvSpPr>
            <a:spLocks noGrp="1"/>
          </p:cNvSpPr>
          <p:nvPr>
            <p:ph type="sldNum" sz="quarter" idx="12"/>
          </p:nvPr>
        </p:nvSpPr>
        <p:spPr/>
        <p:txBody>
          <a:bodyPr/>
          <a:lstStyle/>
          <a:p>
            <a:fld id="{0C84AAB8-20FE-479B-AD05-66FDC93EB832}" type="slidenum">
              <a:rPr lang="en-IN" smtClean="0"/>
              <a:t>‹#›</a:t>
            </a:fld>
            <a:endParaRPr lang="en-IN"/>
          </a:p>
        </p:txBody>
      </p:sp>
    </p:spTree>
    <p:extLst>
      <p:ext uri="{BB962C8B-B14F-4D97-AF65-F5344CB8AC3E}">
        <p14:creationId xmlns:p14="http://schemas.microsoft.com/office/powerpoint/2010/main" val="38519941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84A66CB-E2E4-F115-D457-B7BF9B6DE4C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EDC86A4-5E96-C050-B4F6-97723585F7A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8AB908F-F8D7-6EE0-C6FD-C6CC0DDABAA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1692E8-E276-48C1-9878-F8715CAC0ED8}" type="datetimeFigureOut">
              <a:rPr lang="en-IN" smtClean="0"/>
              <a:t>31-01-2023</a:t>
            </a:fld>
            <a:endParaRPr lang="en-IN"/>
          </a:p>
        </p:txBody>
      </p:sp>
      <p:sp>
        <p:nvSpPr>
          <p:cNvPr id="5" name="Footer Placeholder 4">
            <a:extLst>
              <a:ext uri="{FF2B5EF4-FFF2-40B4-BE49-F238E27FC236}">
                <a16:creationId xmlns:a16="http://schemas.microsoft.com/office/drawing/2014/main" id="{B103C40A-333D-6C87-1471-D307BD24781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BEC1BDAA-B785-A8F9-850A-0BA0070ABDD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84AAB8-20FE-479B-AD05-66FDC93EB832}" type="slidenum">
              <a:rPr lang="en-IN" smtClean="0"/>
              <a:t>‹#›</a:t>
            </a:fld>
            <a:endParaRPr lang="en-IN"/>
          </a:p>
        </p:txBody>
      </p:sp>
    </p:spTree>
    <p:extLst>
      <p:ext uri="{BB962C8B-B14F-4D97-AF65-F5344CB8AC3E}">
        <p14:creationId xmlns:p14="http://schemas.microsoft.com/office/powerpoint/2010/main" val="6363204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investopedia.com/terms/b/blockchain.asp" TargetMode="External"/><Relationship Id="rId2" Type="http://schemas.openxmlformats.org/officeDocument/2006/relationships/hyperlink" Target="https://www.investopedia.com/terms/c/consensus-mechanism-cryptocurrency.asp"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CD581B-0012-B8FB-88F3-1D9358609CC4}"/>
              </a:ext>
            </a:extLst>
          </p:cNvPr>
          <p:cNvSpPr>
            <a:spLocks noGrp="1"/>
          </p:cNvSpPr>
          <p:nvPr>
            <p:ph type="ctrTitle"/>
          </p:nvPr>
        </p:nvSpPr>
        <p:spPr>
          <a:xfrm>
            <a:off x="1524000" y="452387"/>
            <a:ext cx="9144000" cy="837398"/>
          </a:xfrm>
        </p:spPr>
        <p:txBody>
          <a:bodyPr>
            <a:normAutofit fontScale="90000"/>
          </a:bodyPr>
          <a:lstStyle/>
          <a:p>
            <a:pPr algn="l"/>
            <a:r>
              <a:rPr lang="en-IN" dirty="0"/>
              <a:t>FORKING:</a:t>
            </a:r>
          </a:p>
        </p:txBody>
      </p:sp>
      <p:sp>
        <p:nvSpPr>
          <p:cNvPr id="3" name="Subtitle 2">
            <a:extLst>
              <a:ext uri="{FF2B5EF4-FFF2-40B4-BE49-F238E27FC236}">
                <a16:creationId xmlns:a16="http://schemas.microsoft.com/office/drawing/2014/main" id="{A3B31599-C2C9-D2D0-246D-30B53D897A16}"/>
              </a:ext>
            </a:extLst>
          </p:cNvPr>
          <p:cNvSpPr>
            <a:spLocks noGrp="1"/>
          </p:cNvSpPr>
          <p:nvPr>
            <p:ph type="subTitle" idx="1"/>
          </p:nvPr>
        </p:nvSpPr>
        <p:spPr>
          <a:xfrm>
            <a:off x="1524000" y="1289785"/>
            <a:ext cx="9968564" cy="5115828"/>
          </a:xfrm>
        </p:spPr>
        <p:txBody>
          <a:bodyPr>
            <a:normAutofit lnSpcReduction="10000"/>
          </a:bodyPr>
          <a:lstStyle/>
          <a:p>
            <a:pPr algn="l"/>
            <a:r>
              <a:rPr lang="en-US" b="0" i="0" dirty="0">
                <a:solidFill>
                  <a:srgbClr val="000000"/>
                </a:solidFill>
                <a:effectLst/>
                <a:latin typeface="CoinbaseSans"/>
              </a:rPr>
              <a:t>Cryptocurrencies like Bitcoin and Ethereum are powered by decentralized, open-source software called a blockchain. A fork happens whenever a community makes a change to the blockchain’s protocol, or basic set of rules.</a:t>
            </a:r>
            <a:endParaRPr lang="en-US" dirty="0">
              <a:solidFill>
                <a:srgbClr val="000000"/>
              </a:solidFill>
              <a:latin typeface="CoinbaseSans"/>
            </a:endParaRPr>
          </a:p>
          <a:p>
            <a:pPr algn="l">
              <a:buFont typeface="Arial" panose="020B0604020202020204" pitchFamily="34" charset="0"/>
              <a:buChar char="•"/>
            </a:pPr>
            <a:r>
              <a:rPr lang="en-US" b="1" i="0" dirty="0">
                <a:solidFill>
                  <a:srgbClr val="000000"/>
                </a:solidFill>
                <a:effectLst/>
                <a:latin typeface="CoinbaseSans"/>
              </a:rPr>
              <a:t>Soft fork:</a:t>
            </a:r>
            <a:r>
              <a:rPr lang="en-US" b="0" i="0" dirty="0">
                <a:solidFill>
                  <a:srgbClr val="000000"/>
                </a:solidFill>
                <a:effectLst/>
                <a:latin typeface="CoinbaseSans"/>
              </a:rPr>
              <a:t> Think of a soft fork as a software upgrade for the blockchain. As long as it’s adopted by all users, it becomes a currency’s new set of standards. Soft forks have been used to bring new features or functions, typically at the programming level, to both Bitcoin and Ethereum. Because the end result is a single blockchain, the changes are backward-compatible with the pre-fork blocks. </a:t>
            </a:r>
          </a:p>
          <a:p>
            <a:pPr algn="l">
              <a:buFont typeface="Arial" panose="020B0604020202020204" pitchFamily="34" charset="0"/>
              <a:buChar char="•"/>
            </a:pPr>
            <a:r>
              <a:rPr lang="en-US" b="1" i="0" dirty="0">
                <a:solidFill>
                  <a:srgbClr val="000000"/>
                </a:solidFill>
                <a:effectLst/>
                <a:latin typeface="CoinbaseSans"/>
              </a:rPr>
              <a:t>Hard fork:</a:t>
            </a:r>
            <a:r>
              <a:rPr lang="en-US" b="0" i="0" dirty="0">
                <a:solidFill>
                  <a:srgbClr val="000000"/>
                </a:solidFill>
                <a:effectLst/>
                <a:latin typeface="CoinbaseSans"/>
              </a:rPr>
              <a:t> A hard fork happens when the code changes so much the new version is no longer backward-compatible with earlier blocks. In this scenario, the blockchain splits in two: the original blockchain and new version that follows the new set of rules. This creates an entirely new cryptocurrency – and is the source of many well-known coins. Cryptocurrencies like Bitcoin Cash and Bitcoin Gold evolved out of the original Bitcoin blockchain via hard fork.</a:t>
            </a:r>
          </a:p>
          <a:p>
            <a:pPr algn="l"/>
            <a:endParaRPr lang="en-IN" dirty="0"/>
          </a:p>
        </p:txBody>
      </p:sp>
    </p:spTree>
    <p:extLst>
      <p:ext uri="{BB962C8B-B14F-4D97-AF65-F5344CB8AC3E}">
        <p14:creationId xmlns:p14="http://schemas.microsoft.com/office/powerpoint/2010/main" val="38170794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2BE25-9BA6-D332-B3AC-95AD8B533033}"/>
              </a:ext>
            </a:extLst>
          </p:cNvPr>
          <p:cNvSpPr>
            <a:spLocks noGrp="1"/>
          </p:cNvSpPr>
          <p:nvPr>
            <p:ph type="title"/>
          </p:nvPr>
        </p:nvSpPr>
        <p:spPr>
          <a:xfrm>
            <a:off x="838200" y="365126"/>
            <a:ext cx="10515600" cy="558900"/>
          </a:xfrm>
        </p:spPr>
        <p:txBody>
          <a:bodyPr>
            <a:normAutofit fontScale="90000"/>
          </a:bodyPr>
          <a:lstStyle/>
          <a:p>
            <a:r>
              <a:rPr lang="en-IN" dirty="0"/>
              <a:t>MINING</a:t>
            </a:r>
          </a:p>
        </p:txBody>
      </p:sp>
      <p:sp>
        <p:nvSpPr>
          <p:cNvPr id="3" name="Content Placeholder 2">
            <a:extLst>
              <a:ext uri="{FF2B5EF4-FFF2-40B4-BE49-F238E27FC236}">
                <a16:creationId xmlns:a16="http://schemas.microsoft.com/office/drawing/2014/main" id="{304AB6B7-12C3-9A85-8CCA-55445F3A5D1A}"/>
              </a:ext>
            </a:extLst>
          </p:cNvPr>
          <p:cNvSpPr>
            <a:spLocks noGrp="1"/>
          </p:cNvSpPr>
          <p:nvPr>
            <p:ph idx="1"/>
          </p:nvPr>
        </p:nvSpPr>
        <p:spPr>
          <a:xfrm>
            <a:off x="838200" y="1039528"/>
            <a:ext cx="10515600" cy="5137435"/>
          </a:xfrm>
        </p:spPr>
        <p:txBody>
          <a:bodyPr>
            <a:normAutofit fontScale="77500" lnSpcReduction="20000"/>
          </a:bodyPr>
          <a:lstStyle/>
          <a:p>
            <a:r>
              <a:rPr lang="en-US" dirty="0"/>
              <a:t>Because a distributed system has no single owner, machines are free to join the Ethereum network at will and begin validating transactions. This process is known as mining. </a:t>
            </a:r>
          </a:p>
          <a:p>
            <a:r>
              <a:rPr lang="en-US" dirty="0"/>
              <a:t>Mining nodes confer to arrive at a consensus about the order of transactions across the system, which is necessary to tabulate everyone’s account balances on the fly, even as many transactions pass through the network. This process consumes electricity, which costs money, and so miners are paid a reward for each block they mine: about 5 ether. </a:t>
            </a:r>
          </a:p>
          <a:p>
            <a:r>
              <a:rPr lang="en-US" dirty="0"/>
              <a:t>Mining is the process of using computational work to nominate a block—that miner’s version of recent transaction history—as the canonical block for this, the most recent block on the chain.</a:t>
            </a:r>
          </a:p>
          <a:p>
            <a:r>
              <a:rPr lang="en-US" dirty="0"/>
              <a:t> Mining is the process by which the Ethereum network reaches consensus about the order of transactions in a given period of time, which in turn allows the EVM to make valid state transitions.</a:t>
            </a:r>
          </a:p>
          <a:p>
            <a:r>
              <a:rPr lang="en-US" dirty="0"/>
              <a:t> Mining is important because it is the process by which consensus is reached in the system, and by which ether is created. </a:t>
            </a:r>
          </a:p>
          <a:p>
            <a:r>
              <a:rPr lang="en-US" dirty="0"/>
              <a:t>Bitcoin also uses mining to reach consensus, but the way things work in Ethereum is a little bit different, owing to its ability to execute smart contracts.</a:t>
            </a:r>
            <a:endParaRPr lang="en-IN" dirty="0"/>
          </a:p>
        </p:txBody>
      </p:sp>
    </p:spTree>
    <p:extLst>
      <p:ext uri="{BB962C8B-B14F-4D97-AF65-F5344CB8AC3E}">
        <p14:creationId xmlns:p14="http://schemas.microsoft.com/office/powerpoint/2010/main" val="3887780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3A809-C690-16E7-DD54-8E7F105F2D5C}"/>
              </a:ext>
            </a:extLst>
          </p:cNvPr>
          <p:cNvSpPr>
            <a:spLocks noGrp="1"/>
          </p:cNvSpPr>
          <p:nvPr>
            <p:ph type="title"/>
          </p:nvPr>
        </p:nvSpPr>
        <p:spPr>
          <a:xfrm>
            <a:off x="838200" y="365125"/>
            <a:ext cx="10515600" cy="578151"/>
          </a:xfrm>
        </p:spPr>
        <p:txBody>
          <a:bodyPr>
            <a:normAutofit fontScale="90000"/>
          </a:bodyPr>
          <a:lstStyle/>
          <a:p>
            <a:r>
              <a:rPr lang="en-IN" dirty="0"/>
              <a:t>Anonymity in Cryptocurrency</a:t>
            </a:r>
          </a:p>
        </p:txBody>
      </p:sp>
      <p:sp>
        <p:nvSpPr>
          <p:cNvPr id="3" name="Content Placeholder 2">
            <a:extLst>
              <a:ext uri="{FF2B5EF4-FFF2-40B4-BE49-F238E27FC236}">
                <a16:creationId xmlns:a16="http://schemas.microsoft.com/office/drawing/2014/main" id="{D130E4F5-CB53-E01E-08B6-74ED21C8F601}"/>
              </a:ext>
            </a:extLst>
          </p:cNvPr>
          <p:cNvSpPr>
            <a:spLocks noGrp="1"/>
          </p:cNvSpPr>
          <p:nvPr>
            <p:ph idx="1"/>
          </p:nvPr>
        </p:nvSpPr>
        <p:spPr>
          <a:xfrm>
            <a:off x="838200" y="1087655"/>
            <a:ext cx="10515600" cy="5089308"/>
          </a:xfrm>
        </p:spPr>
        <p:txBody>
          <a:bodyPr>
            <a:normAutofit fontScale="85000" lnSpcReduction="20000"/>
          </a:bodyPr>
          <a:lstStyle/>
          <a:p>
            <a:r>
              <a:rPr lang="en-US" dirty="0"/>
              <a:t>1. Bitcoins and ether are not anonymous payment instruments. Anyone who knows your public key can look on the blockchain and see the dates and amounts of transactions coming in and out of your account. From this data, they might be able to put together a pattern of transactions from which they could deduce your activities. Federal authorities are already using machine-learning transactions to decode spending patterns on </a:t>
            </a:r>
            <a:r>
              <a:rPr lang="en-US" dirty="0" err="1"/>
              <a:t>darkmarket</a:t>
            </a:r>
            <a:r>
              <a:rPr lang="en-US" dirty="0"/>
              <a:t> sites such as </a:t>
            </a:r>
            <a:r>
              <a:rPr lang="en-US" dirty="0" err="1"/>
              <a:t>AlphaBay</a:t>
            </a:r>
            <a:r>
              <a:rPr lang="en-US" dirty="0"/>
              <a:t>.</a:t>
            </a:r>
          </a:p>
          <a:p>
            <a:r>
              <a:rPr lang="en-US" dirty="0"/>
              <a:t>2. Anonymity, secrecy, and privacy in cryptocurrency are generally conflated by newbies, sometimes with disastrous ends. Bitcoin and Ethereum addresses are pseudonymous by nature; they’re not linked to your real name or information. But every transaction you send is public, in the sense that anyone can see the transaction on the blockchain. This is why public blockchains are touted for their transparency; if you know someone’s public key, you can look up all their transactions.. </a:t>
            </a:r>
          </a:p>
          <a:p>
            <a:r>
              <a:rPr lang="en-US" dirty="0"/>
              <a:t>3. Data within smart contracts themselves are encoded but not encrypted. Encryption is used only to hash large datasets and verify transaction senders and recipients. However, you can encrypt data yourself before putting it into an Ethereum smart contract, if you’d like to use the public Ethereum chains in a private manner</a:t>
            </a:r>
            <a:endParaRPr lang="en-IN" dirty="0"/>
          </a:p>
        </p:txBody>
      </p:sp>
    </p:spTree>
    <p:extLst>
      <p:ext uri="{BB962C8B-B14F-4D97-AF65-F5344CB8AC3E}">
        <p14:creationId xmlns:p14="http://schemas.microsoft.com/office/powerpoint/2010/main" val="465460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94CAA8-E977-A03F-E7A3-7032C888F2F8}"/>
              </a:ext>
            </a:extLst>
          </p:cNvPr>
          <p:cNvSpPr>
            <a:spLocks noGrp="1"/>
          </p:cNvSpPr>
          <p:nvPr>
            <p:ph type="title"/>
          </p:nvPr>
        </p:nvSpPr>
        <p:spPr>
          <a:xfrm>
            <a:off x="838200" y="202131"/>
            <a:ext cx="10515600" cy="770021"/>
          </a:xfrm>
        </p:spPr>
        <p:txBody>
          <a:bodyPr/>
          <a:lstStyle/>
          <a:p>
            <a:r>
              <a:rPr lang="en-IN" u="sng" dirty="0"/>
              <a:t>Consensus:</a:t>
            </a:r>
          </a:p>
        </p:txBody>
      </p:sp>
      <p:sp>
        <p:nvSpPr>
          <p:cNvPr id="3" name="Content Placeholder 2">
            <a:extLst>
              <a:ext uri="{FF2B5EF4-FFF2-40B4-BE49-F238E27FC236}">
                <a16:creationId xmlns:a16="http://schemas.microsoft.com/office/drawing/2014/main" id="{57B04BBF-2DE0-F84B-CBF2-838FE0628A1A}"/>
              </a:ext>
            </a:extLst>
          </p:cNvPr>
          <p:cNvSpPr>
            <a:spLocks noGrp="1"/>
          </p:cNvSpPr>
          <p:nvPr>
            <p:ph idx="1"/>
          </p:nvPr>
        </p:nvSpPr>
        <p:spPr>
          <a:xfrm>
            <a:off x="838200" y="972152"/>
            <a:ext cx="10515600" cy="5683717"/>
          </a:xfrm>
        </p:spPr>
        <p:txBody>
          <a:bodyPr>
            <a:normAutofit lnSpcReduction="10000"/>
          </a:bodyPr>
          <a:lstStyle/>
          <a:p>
            <a:r>
              <a:rPr lang="en-US" dirty="0"/>
              <a:t>The biggest challenge in a decentralized system is achieving consensus about which node will propose the new block.</a:t>
            </a:r>
          </a:p>
          <a:p>
            <a:r>
              <a:rPr lang="en-US" dirty="0"/>
              <a:t>The best strategy is that only one node should propose a block at a time and the rest of the nodes should validate the transactions in the block and add to their blockchains if transactions are valid.</a:t>
            </a:r>
          </a:p>
          <a:p>
            <a:r>
              <a:rPr lang="en-US" dirty="0"/>
              <a:t>If any one node proposes a block and the rest of the nodes agree on it, then all those nodes add that block to their respective blockchains.</a:t>
            </a:r>
          </a:p>
          <a:p>
            <a:r>
              <a:rPr lang="en-US" dirty="0"/>
              <a:t>The agreement about who proposes a block is called consensus.</a:t>
            </a:r>
          </a:p>
          <a:p>
            <a:r>
              <a:rPr lang="en-US" dirty="0"/>
              <a:t>The system is designed in such a manner that players are rewarded for playing by the rules and penalized for bad behavior. Hence, the reward becomes a reason for everyone playing by the rules.</a:t>
            </a:r>
          </a:p>
          <a:p>
            <a:r>
              <a:rPr lang="en-US" dirty="0"/>
              <a:t>The goal of consensus is to ensure that the network is robust enough to sustain various types of attacks.</a:t>
            </a:r>
            <a:endParaRPr lang="en-IN" dirty="0"/>
          </a:p>
        </p:txBody>
      </p:sp>
    </p:spTree>
    <p:extLst>
      <p:ext uri="{BB962C8B-B14F-4D97-AF65-F5344CB8AC3E}">
        <p14:creationId xmlns:p14="http://schemas.microsoft.com/office/powerpoint/2010/main" val="31420046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5FC36-BB42-6906-25E4-157E4725B452}"/>
              </a:ext>
            </a:extLst>
          </p:cNvPr>
          <p:cNvSpPr>
            <a:spLocks noGrp="1"/>
          </p:cNvSpPr>
          <p:nvPr>
            <p:ph type="title"/>
          </p:nvPr>
        </p:nvSpPr>
        <p:spPr>
          <a:xfrm>
            <a:off x="838200" y="365126"/>
            <a:ext cx="10515600" cy="645528"/>
          </a:xfrm>
        </p:spPr>
        <p:txBody>
          <a:bodyPr>
            <a:normAutofit fontScale="90000"/>
          </a:bodyPr>
          <a:lstStyle/>
          <a:p>
            <a:r>
              <a:rPr lang="en-IN" dirty="0"/>
              <a:t>PROOF OF WORK</a:t>
            </a:r>
          </a:p>
        </p:txBody>
      </p:sp>
      <p:sp>
        <p:nvSpPr>
          <p:cNvPr id="3" name="Content Placeholder 2">
            <a:extLst>
              <a:ext uri="{FF2B5EF4-FFF2-40B4-BE49-F238E27FC236}">
                <a16:creationId xmlns:a16="http://schemas.microsoft.com/office/drawing/2014/main" id="{FFB3AC5D-65FD-D551-897A-C32AE27731FA}"/>
              </a:ext>
            </a:extLst>
          </p:cNvPr>
          <p:cNvSpPr>
            <a:spLocks noGrp="1"/>
          </p:cNvSpPr>
          <p:nvPr>
            <p:ph idx="1"/>
          </p:nvPr>
        </p:nvSpPr>
        <p:spPr>
          <a:xfrm>
            <a:off x="838200" y="1183907"/>
            <a:ext cx="10515600" cy="4993056"/>
          </a:xfrm>
        </p:spPr>
        <p:txBody>
          <a:bodyPr>
            <a:normAutofit fontScale="92500" lnSpcReduction="10000"/>
          </a:bodyPr>
          <a:lstStyle/>
          <a:p>
            <a:r>
              <a:rPr lang="en-US" dirty="0"/>
              <a:t>The </a:t>
            </a:r>
            <a:r>
              <a:rPr lang="en-US" dirty="0" err="1"/>
              <a:t>PoW</a:t>
            </a:r>
            <a:r>
              <a:rPr lang="en-US" dirty="0"/>
              <a:t> consensus mechanism is used in Bitcoin. The idea behind the </a:t>
            </a:r>
            <a:r>
              <a:rPr lang="en-US" dirty="0" err="1"/>
              <a:t>PoW</a:t>
            </a:r>
            <a:r>
              <a:rPr lang="en-US" dirty="0"/>
              <a:t> algorithm is to essentially do a lot of computation for a block of transactions before it gets proposed to the whole </a:t>
            </a:r>
            <a:r>
              <a:rPr lang="en-US" dirty="0" err="1"/>
              <a:t>network.APoW</a:t>
            </a:r>
            <a:r>
              <a:rPr lang="en-US" dirty="0"/>
              <a:t> is actually a piece of data that is difficult to produce in terms of computation and time, but easy to verify.</a:t>
            </a:r>
          </a:p>
          <a:p>
            <a:r>
              <a:rPr lang="en-US" dirty="0" err="1"/>
              <a:t>PoW</a:t>
            </a:r>
            <a:r>
              <a:rPr lang="en-US" dirty="0"/>
              <a:t> was initially used to prevent email spams. If a lot of computation is to be done before one can send an email, then spamming a lot of people would require a lot of computation to be performed which can act as a deterrent to an adversary.</a:t>
            </a:r>
          </a:p>
          <a:p>
            <a:r>
              <a:rPr lang="en-US" dirty="0"/>
              <a:t>Similarly, in blockchain, a lot of computations need to be done before proposing a block. Hence, proposing a block is a lot of hard work which is rewarded. However, if someone is playing mischief and injecting a fraudulent transaction then rejection of that block by the rest of the nodes will be very costly.</a:t>
            </a:r>
            <a:endParaRPr lang="en-IN" dirty="0"/>
          </a:p>
        </p:txBody>
      </p:sp>
    </p:spTree>
    <p:extLst>
      <p:ext uri="{BB962C8B-B14F-4D97-AF65-F5344CB8AC3E}">
        <p14:creationId xmlns:p14="http://schemas.microsoft.com/office/powerpoint/2010/main" val="2721758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35685-B6F1-EF3A-0B50-A9A8892D1573}"/>
              </a:ext>
            </a:extLst>
          </p:cNvPr>
          <p:cNvSpPr>
            <a:spLocks noGrp="1"/>
          </p:cNvSpPr>
          <p:nvPr>
            <p:ph type="title"/>
          </p:nvPr>
        </p:nvSpPr>
        <p:spPr>
          <a:xfrm>
            <a:off x="838200" y="365126"/>
            <a:ext cx="10515600" cy="645528"/>
          </a:xfrm>
        </p:spPr>
        <p:txBody>
          <a:bodyPr>
            <a:normAutofit fontScale="90000"/>
          </a:bodyPr>
          <a:lstStyle/>
          <a:p>
            <a:r>
              <a:rPr lang="en-IN" dirty="0"/>
              <a:t>PROOF OF STAKE</a:t>
            </a:r>
          </a:p>
        </p:txBody>
      </p:sp>
      <p:sp>
        <p:nvSpPr>
          <p:cNvPr id="3" name="Content Placeholder 2">
            <a:extLst>
              <a:ext uri="{FF2B5EF4-FFF2-40B4-BE49-F238E27FC236}">
                <a16:creationId xmlns:a16="http://schemas.microsoft.com/office/drawing/2014/main" id="{3F5813BA-495E-C812-C418-61051ADFA5A6}"/>
              </a:ext>
            </a:extLst>
          </p:cNvPr>
          <p:cNvSpPr>
            <a:spLocks noGrp="1"/>
          </p:cNvSpPr>
          <p:nvPr>
            <p:ph idx="1"/>
          </p:nvPr>
        </p:nvSpPr>
        <p:spPr>
          <a:xfrm>
            <a:off x="838200" y="1174282"/>
            <a:ext cx="10515600" cy="5002681"/>
          </a:xfrm>
        </p:spPr>
        <p:txBody>
          <a:bodyPr/>
          <a:lstStyle/>
          <a:p>
            <a:r>
              <a:rPr lang="en-US" dirty="0"/>
              <a:t>The Proof of Stake (</a:t>
            </a:r>
            <a:r>
              <a:rPr lang="en-US" dirty="0" err="1"/>
              <a:t>PoS</a:t>
            </a:r>
            <a:r>
              <a:rPr lang="en-US" dirty="0"/>
              <a:t>) algorithm is another popular distributed consensus </a:t>
            </a:r>
            <a:r>
              <a:rPr lang="en-US" dirty="0" err="1"/>
              <a:t>algorithm.It</a:t>
            </a:r>
            <a:r>
              <a:rPr lang="en-US" dirty="0"/>
              <a:t> is used for validating blocks of transactions and not for mining new coins.</a:t>
            </a:r>
          </a:p>
          <a:p>
            <a:r>
              <a:rPr lang="en-US" dirty="0"/>
              <a:t>In </a:t>
            </a:r>
            <a:r>
              <a:rPr lang="en-US" dirty="0" err="1"/>
              <a:t>PoS</a:t>
            </a:r>
            <a:r>
              <a:rPr lang="en-US" dirty="0"/>
              <a:t> systems, the validators have to bond their </a:t>
            </a:r>
            <a:r>
              <a:rPr lang="en-US" dirty="0" err="1"/>
              <a:t>stake,i.e</a:t>
            </a:r>
            <a:r>
              <a:rPr lang="en-US" dirty="0"/>
              <a:t>. mortgage some amount as stake, to be able to participate in validating the transactions. The probability of a validator being selected is proportional to their stake; the more the amount at stake, the greater is their chance to validate a new block of transactions.</a:t>
            </a:r>
          </a:p>
          <a:p>
            <a:r>
              <a:rPr lang="en-US" dirty="0"/>
              <a:t>A miner only needs to prove they own a certain percentage of all coins available at a certain time in a given currency system.</a:t>
            </a:r>
          </a:p>
        </p:txBody>
      </p:sp>
    </p:spTree>
    <p:extLst>
      <p:ext uri="{BB962C8B-B14F-4D97-AF65-F5344CB8AC3E}">
        <p14:creationId xmlns:p14="http://schemas.microsoft.com/office/powerpoint/2010/main" val="26138743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CA8F5-4E81-F8B0-3159-43A55A8A4ACC}"/>
              </a:ext>
            </a:extLst>
          </p:cNvPr>
          <p:cNvSpPr>
            <a:spLocks noGrp="1"/>
          </p:cNvSpPr>
          <p:nvPr>
            <p:ph type="title"/>
          </p:nvPr>
        </p:nvSpPr>
        <p:spPr>
          <a:xfrm>
            <a:off x="838200" y="365125"/>
            <a:ext cx="10515600" cy="655153"/>
          </a:xfrm>
        </p:spPr>
        <p:txBody>
          <a:bodyPr>
            <a:normAutofit fontScale="90000"/>
          </a:bodyPr>
          <a:lstStyle/>
          <a:p>
            <a:r>
              <a:rPr lang="en-IN" dirty="0"/>
              <a:t>PROOF OF BURN</a:t>
            </a:r>
          </a:p>
        </p:txBody>
      </p:sp>
      <p:sp>
        <p:nvSpPr>
          <p:cNvPr id="3" name="Content Placeholder 2">
            <a:extLst>
              <a:ext uri="{FF2B5EF4-FFF2-40B4-BE49-F238E27FC236}">
                <a16:creationId xmlns:a16="http://schemas.microsoft.com/office/drawing/2014/main" id="{223F20BC-5D1A-F6E8-2ABB-D42397929C06}"/>
              </a:ext>
            </a:extLst>
          </p:cNvPr>
          <p:cNvSpPr>
            <a:spLocks noGrp="1"/>
          </p:cNvSpPr>
          <p:nvPr>
            <p:ph idx="1"/>
          </p:nvPr>
        </p:nvSpPr>
        <p:spPr>
          <a:xfrm>
            <a:off x="838200" y="1020278"/>
            <a:ext cx="10515600" cy="5156685"/>
          </a:xfrm>
        </p:spPr>
        <p:txBody>
          <a:bodyPr>
            <a:normAutofit lnSpcReduction="10000"/>
          </a:bodyPr>
          <a:lstStyle/>
          <a:p>
            <a:r>
              <a:rPr lang="en-US" b="0" i="0" dirty="0">
                <a:solidFill>
                  <a:srgbClr val="111111"/>
                </a:solidFill>
                <a:effectLst/>
                <a:latin typeface="SourceSansPro"/>
              </a:rPr>
              <a:t>Proof of burn is one of the several </a:t>
            </a:r>
            <a:r>
              <a:rPr lang="en-US" dirty="0">
                <a:solidFill>
                  <a:srgbClr val="111111"/>
                </a:solidFill>
                <a:latin typeface="SourceSansPro"/>
                <a:hlinkClick r:id="rId2">
                  <a:extLst>
                    <a:ext uri="{A12FA001-AC4F-418D-AE19-62706E023703}">
                      <ahyp:hlinkClr xmlns:ahyp="http://schemas.microsoft.com/office/drawing/2018/hyperlinkcolor" val="tx"/>
                    </a:ext>
                  </a:extLst>
                </a:hlinkClick>
              </a:rPr>
              <a:t>consensus mechanism</a:t>
            </a:r>
            <a:r>
              <a:rPr lang="en-US" dirty="0">
                <a:solidFill>
                  <a:srgbClr val="111111"/>
                </a:solidFill>
                <a:latin typeface="SourceSansPro"/>
              </a:rPr>
              <a:t> algorithms </a:t>
            </a:r>
            <a:r>
              <a:rPr lang="en-US" b="0" i="0" dirty="0">
                <a:solidFill>
                  <a:srgbClr val="111111"/>
                </a:solidFill>
                <a:effectLst/>
                <a:latin typeface="SourceSansPro"/>
              </a:rPr>
              <a:t>implemented by a </a:t>
            </a:r>
            <a:r>
              <a:rPr lang="en-US" dirty="0">
                <a:solidFill>
                  <a:srgbClr val="111111"/>
                </a:solidFill>
                <a:latin typeface="SourceSansPro"/>
                <a:hlinkClick r:id="rId3">
                  <a:extLst>
                    <a:ext uri="{A12FA001-AC4F-418D-AE19-62706E023703}">
                      <ahyp:hlinkClr xmlns:ahyp="http://schemas.microsoft.com/office/drawing/2018/hyperlinkcolor" val="tx"/>
                    </a:ext>
                  </a:extLst>
                </a:hlinkClick>
              </a:rPr>
              <a:t>blockchain</a:t>
            </a:r>
            <a:r>
              <a:rPr lang="en-US" dirty="0">
                <a:solidFill>
                  <a:srgbClr val="111111"/>
                </a:solidFill>
                <a:latin typeface="SourceSansPro"/>
              </a:rPr>
              <a:t> </a:t>
            </a:r>
            <a:r>
              <a:rPr lang="en-US" b="0" i="0" dirty="0">
                <a:solidFill>
                  <a:srgbClr val="111111"/>
                </a:solidFill>
                <a:effectLst/>
                <a:latin typeface="SourceSansPro"/>
              </a:rPr>
              <a:t>network to ensure that all participating nodes come to an agreement about the true and valid state of the blockchain network. This algorithm is implemented to avoid the possibility of any cryptocurrency coin double-spending.</a:t>
            </a:r>
          </a:p>
          <a:p>
            <a:r>
              <a:rPr lang="en-US" b="0" i="0" dirty="0">
                <a:solidFill>
                  <a:srgbClr val="111111"/>
                </a:solidFill>
                <a:effectLst/>
                <a:latin typeface="SourceSansPro"/>
              </a:rPr>
              <a:t>Proof of burn follows the principle of “burning” the coins held by the miners that grant them mining rights.</a:t>
            </a:r>
          </a:p>
          <a:p>
            <a:r>
              <a:rPr lang="en-US" b="0" i="0" dirty="0">
                <a:solidFill>
                  <a:srgbClr val="111111"/>
                </a:solidFill>
                <a:effectLst/>
                <a:latin typeface="SourceSansPro"/>
              </a:rPr>
              <a:t>Proof of burn (POB) is an alternative consensus algorithm that tries to address the high energy consumption issue of a POW system.</a:t>
            </a:r>
            <a:endParaRPr lang="en-US" dirty="0">
              <a:solidFill>
                <a:srgbClr val="111111"/>
              </a:solidFill>
              <a:latin typeface="SourceSansPro"/>
            </a:endParaRPr>
          </a:p>
          <a:p>
            <a:r>
              <a:rPr lang="en-US" b="0" i="0" dirty="0">
                <a:solidFill>
                  <a:srgbClr val="111111"/>
                </a:solidFill>
                <a:effectLst/>
                <a:latin typeface="SourceSansPro"/>
              </a:rPr>
              <a:t>POB is often called a POW system without energy waste. It operates on the principle of allowing miners to “burn” virtual currency tokens. They are then granted the right to write blocks in proportion to the coins burnt.</a:t>
            </a:r>
            <a:endParaRPr lang="en-IN" dirty="0"/>
          </a:p>
        </p:txBody>
      </p:sp>
    </p:spTree>
    <p:extLst>
      <p:ext uri="{BB962C8B-B14F-4D97-AF65-F5344CB8AC3E}">
        <p14:creationId xmlns:p14="http://schemas.microsoft.com/office/powerpoint/2010/main" val="40750462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C1A92F-7C84-2F53-239A-37ADCBF6AD96}"/>
              </a:ext>
            </a:extLst>
          </p:cNvPr>
          <p:cNvSpPr>
            <a:spLocks noGrp="1"/>
          </p:cNvSpPr>
          <p:nvPr>
            <p:ph idx="1"/>
          </p:nvPr>
        </p:nvSpPr>
        <p:spPr>
          <a:xfrm>
            <a:off x="838200" y="577516"/>
            <a:ext cx="10515600" cy="5599447"/>
          </a:xfrm>
        </p:spPr>
        <p:txBody>
          <a:bodyPr/>
          <a:lstStyle/>
          <a:p>
            <a:r>
              <a:rPr lang="en-US" b="0" i="0" dirty="0">
                <a:solidFill>
                  <a:srgbClr val="111111"/>
                </a:solidFill>
                <a:effectLst/>
                <a:latin typeface="SourceSansPro"/>
              </a:rPr>
              <a:t>To burn the coins, miners send them to a verifiably un-spendable address. This process does not consume many resources (other than the burned coins) and ensures that the network remains active and agile. Depending upon the implementation, miners are allowed to burn the native currency or the currency of an alternate chain, such as Bitcoin. In exchange, they receive a reward in the native currency token of the blockchain</a:t>
            </a:r>
            <a:endParaRPr lang="en-IN" dirty="0"/>
          </a:p>
        </p:txBody>
      </p:sp>
    </p:spTree>
    <p:extLst>
      <p:ext uri="{BB962C8B-B14F-4D97-AF65-F5344CB8AC3E}">
        <p14:creationId xmlns:p14="http://schemas.microsoft.com/office/powerpoint/2010/main" val="30146393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D7B44-2921-41AA-6EB3-D65241174D7F}"/>
              </a:ext>
            </a:extLst>
          </p:cNvPr>
          <p:cNvSpPr>
            <a:spLocks noGrp="1"/>
          </p:cNvSpPr>
          <p:nvPr>
            <p:ph type="title"/>
          </p:nvPr>
        </p:nvSpPr>
        <p:spPr/>
        <p:txBody>
          <a:bodyPr/>
          <a:lstStyle/>
          <a:p>
            <a:r>
              <a:rPr lang="en-IN" dirty="0"/>
              <a:t>Difficulty Level:</a:t>
            </a:r>
          </a:p>
        </p:txBody>
      </p:sp>
      <p:sp>
        <p:nvSpPr>
          <p:cNvPr id="3" name="Content Placeholder 2">
            <a:extLst>
              <a:ext uri="{FF2B5EF4-FFF2-40B4-BE49-F238E27FC236}">
                <a16:creationId xmlns:a16="http://schemas.microsoft.com/office/drawing/2014/main" id="{4F60732C-4FF3-D25B-6919-BD934149545A}"/>
              </a:ext>
            </a:extLst>
          </p:cNvPr>
          <p:cNvSpPr>
            <a:spLocks noGrp="1"/>
          </p:cNvSpPr>
          <p:nvPr>
            <p:ph idx="1"/>
          </p:nvPr>
        </p:nvSpPr>
        <p:spPr/>
        <p:txBody>
          <a:bodyPr>
            <a:normAutofit lnSpcReduction="10000"/>
          </a:bodyPr>
          <a:lstStyle/>
          <a:p>
            <a:r>
              <a:rPr lang="en-US" dirty="0"/>
              <a:t>Blockchain uses a concept of difficulty level. The user has to find a number below the difficulty level. It can be found by trying out a lot of numbers(puzzle friendliness). So, proposing a block is finding a value by trying all possible values to meet the criteria. The difficulty level is adjusted further after every new block to keep a check on how fast a new block is proposed. </a:t>
            </a:r>
          </a:p>
          <a:p>
            <a:r>
              <a:rPr lang="en-US" dirty="0"/>
              <a:t>Since, all the participating nodes are solving it, it is impossible to predict which node would solve it first. Once the puzzle is solved, that node proposes a block. </a:t>
            </a:r>
            <a:r>
              <a:rPr lang="en-US"/>
              <a:t>In case of public blockchains, the nodes that are investing their computing resources are rewarded for their honest behavior.(block reward) </a:t>
            </a:r>
            <a:endParaRPr lang="en-IN"/>
          </a:p>
        </p:txBody>
      </p:sp>
    </p:spTree>
    <p:extLst>
      <p:ext uri="{BB962C8B-B14F-4D97-AF65-F5344CB8AC3E}">
        <p14:creationId xmlns:p14="http://schemas.microsoft.com/office/powerpoint/2010/main" val="37192494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TotalTime>
  <Words>1459</Words>
  <Application>Microsoft Office PowerPoint</Application>
  <PresentationFormat>Widescreen</PresentationFormat>
  <Paragraphs>39</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CoinbaseSans</vt:lpstr>
      <vt:lpstr>SourceSansPro</vt:lpstr>
      <vt:lpstr>Office Theme</vt:lpstr>
      <vt:lpstr>FORKING:</vt:lpstr>
      <vt:lpstr>MINING</vt:lpstr>
      <vt:lpstr>Anonymity in Cryptocurrency</vt:lpstr>
      <vt:lpstr>Consensus:</vt:lpstr>
      <vt:lpstr>PROOF OF WORK</vt:lpstr>
      <vt:lpstr>PROOF OF STAKE</vt:lpstr>
      <vt:lpstr>PROOF OF BURN</vt:lpstr>
      <vt:lpstr>PowerPoint Presentation</vt:lpstr>
      <vt:lpstr>Difficulty Level: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FORKING:</dc:title>
  <dc:creator>ANITA</dc:creator>
  <cp:lastModifiedBy>ANITA</cp:lastModifiedBy>
  <cp:revision>8</cp:revision>
  <dcterms:created xsi:type="dcterms:W3CDTF">2023-01-23T18:34:59Z</dcterms:created>
  <dcterms:modified xsi:type="dcterms:W3CDTF">2023-01-31T18:58:52Z</dcterms:modified>
</cp:coreProperties>
</file>